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comment1.xml" ContentType="application/vnd.openxmlformats-officedocument.presentationml.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5"/>
  </p:notesMasterIdLst>
  <p:handoutMasterIdLst>
    <p:handoutMasterId r:id="rId46"/>
  </p:handoutMasterIdLst>
  <p:sldIdLst>
    <p:sldId id="330" r:id="rId2"/>
    <p:sldId id="397" r:id="rId3"/>
    <p:sldId id="410" r:id="rId4"/>
    <p:sldId id="853" r:id="rId5"/>
    <p:sldId id="851" r:id="rId6"/>
    <p:sldId id="852" r:id="rId7"/>
    <p:sldId id="399" r:id="rId8"/>
    <p:sldId id="371" r:id="rId9"/>
    <p:sldId id="398" r:id="rId10"/>
    <p:sldId id="374" r:id="rId11"/>
    <p:sldId id="380" r:id="rId12"/>
    <p:sldId id="384" r:id="rId13"/>
    <p:sldId id="376" r:id="rId14"/>
    <p:sldId id="387" r:id="rId15"/>
    <p:sldId id="386" r:id="rId16"/>
    <p:sldId id="383" r:id="rId17"/>
    <p:sldId id="382" r:id="rId18"/>
    <p:sldId id="385" r:id="rId19"/>
    <p:sldId id="400" r:id="rId20"/>
    <p:sldId id="388" r:id="rId21"/>
    <p:sldId id="389" r:id="rId22"/>
    <p:sldId id="390" r:id="rId23"/>
    <p:sldId id="392" r:id="rId24"/>
    <p:sldId id="412" r:id="rId25"/>
    <p:sldId id="394" r:id="rId26"/>
    <p:sldId id="395" r:id="rId27"/>
    <p:sldId id="396" r:id="rId28"/>
    <p:sldId id="401" r:id="rId29"/>
    <p:sldId id="375" r:id="rId30"/>
    <p:sldId id="402" r:id="rId31"/>
    <p:sldId id="403" r:id="rId32"/>
    <p:sldId id="409" r:id="rId33"/>
    <p:sldId id="411" r:id="rId34"/>
    <p:sldId id="406" r:id="rId35"/>
    <p:sldId id="407" r:id="rId36"/>
    <p:sldId id="408" r:id="rId37"/>
    <p:sldId id="313" r:id="rId38"/>
    <p:sldId id="372" r:id="rId39"/>
    <p:sldId id="373" r:id="rId40"/>
    <p:sldId id="378" r:id="rId41"/>
    <p:sldId id="879" r:id="rId42"/>
    <p:sldId id="880" r:id="rId43"/>
    <p:sldId id="854"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6144" userDrawn="1">
          <p15:clr>
            <a:srgbClr val="A4A3A4"/>
          </p15:clr>
        </p15:guide>
        <p15:guide id="2" orient="horz" pos="369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or Cohen" initials="LC" lastIdx="2" clrIdx="0">
    <p:extLst>
      <p:ext uri="{19B8F6BF-5375-455C-9EA6-DF929625EA0E}">
        <p15:presenceInfo xmlns:p15="http://schemas.microsoft.com/office/powerpoint/2012/main" userId="S::lcohen01@fortinet-us.com::46d46432-41c4-4167-be08-f9ea9a87de4d" providerId="AD"/>
      </p:ext>
    </p:extLst>
  </p:cmAuthor>
  <p:cmAuthor id="2" name="Piotr Nowotarski" initials="PN" lastIdx="6" clrIdx="1">
    <p:extLst>
      <p:ext uri="{19B8F6BF-5375-455C-9EA6-DF929625EA0E}">
        <p15:presenceInfo xmlns:p15="http://schemas.microsoft.com/office/powerpoint/2012/main" userId="ba14a899ee9a71f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66"/>
    <a:srgbClr val="233645"/>
    <a:srgbClr val="233847"/>
    <a:srgbClr val="253746"/>
    <a:srgbClr val="233746"/>
    <a:srgbClr val="DA291C"/>
    <a:srgbClr val="121E29"/>
    <a:srgbClr val="9064CC"/>
    <a:srgbClr val="FFD100"/>
    <a:srgbClr val="FF8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89" autoAdjust="0"/>
    <p:restoredTop sz="86401" autoAdjust="0"/>
  </p:normalViewPr>
  <p:slideViewPr>
    <p:cSldViewPr snapToGrid="0" snapToObjects="1">
      <p:cViewPr varScale="1">
        <p:scale>
          <a:sx n="109" d="100"/>
          <a:sy n="109" d="100"/>
        </p:scale>
        <p:origin x="800" y="176"/>
      </p:cViewPr>
      <p:guideLst>
        <p:guide pos="6144"/>
        <p:guide orient="horz" pos="3696"/>
      </p:guideLst>
    </p:cSldViewPr>
  </p:slideViewPr>
  <p:outlineViewPr>
    <p:cViewPr>
      <p:scale>
        <a:sx n="33" d="100"/>
        <a:sy n="33" d="100"/>
      </p:scale>
      <p:origin x="0" y="-97064"/>
    </p:cViewPr>
  </p:outlineViewPr>
  <p:notesTextViewPr>
    <p:cViewPr>
      <p:scale>
        <a:sx n="1" d="1"/>
        <a:sy n="1" d="1"/>
      </p:scale>
      <p:origin x="0" y="0"/>
    </p:cViewPr>
  </p:notesTextViewPr>
  <p:sorterViewPr>
    <p:cViewPr>
      <p:scale>
        <a:sx n="100" d="100"/>
        <a:sy n="100" d="100"/>
      </p:scale>
      <p:origin x="0" y="-9704"/>
    </p:cViewPr>
  </p:sorterViewPr>
  <p:notesViewPr>
    <p:cSldViewPr snapToGrid="0" snapToObjects="1" showGuides="1">
      <p:cViewPr varScale="1">
        <p:scale>
          <a:sx n="83" d="100"/>
          <a:sy n="83" d="100"/>
        </p:scale>
        <p:origin x="3855"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9-04-11T13:38:43.492" idx="2">
    <p:pos x="4164" y="1572"/>
    <p:text>My change to LB</p:text>
    <p:extLst>
      <p:ext uri="{C676402C-5697-4E1C-873F-D02D1690AC5C}">
        <p15:threadingInfo xmlns:p15="http://schemas.microsoft.com/office/powerpoint/2012/main" timeZoneBias="-120"/>
      </p:ext>
    </p:extLst>
  </p:cm>
  <p:cm authorId="2" dt="2019-04-11T13:41:04.512" idx="4">
    <p:pos x="4164" y="1668"/>
    <p:text>My comment about ILB</p:text>
    <p:extLst>
      <p:ext uri="{C676402C-5697-4E1C-873F-D02D1690AC5C}">
        <p15:threadingInfo xmlns:p15="http://schemas.microsoft.com/office/powerpoint/2012/main" timeZoneBias="-120">
          <p15:parentCm authorId="2" idx="2"/>
        </p15:threadingInfo>
      </p:ext>
    </p:extLst>
  </p:cm>
  <p:cm authorId="2" dt="2019-04-11T13:41:26.214" idx="6">
    <p:pos x="4164" y="1764"/>
    <p:text>My comment about ILB</p:text>
    <p:extLst>
      <p:ext uri="{C676402C-5697-4E1C-873F-D02D1690AC5C}">
        <p15:threadingInfo xmlns:p15="http://schemas.microsoft.com/office/powerpoint/2012/main" timeZoneBias="-120">
          <p15:parentCm authorId="2" idx="2"/>
        </p15:threadingInfo>
      </p:ext>
    </p:extLst>
  </p:cm>
  <p:cm authorId="2" dt="2019-04-11T13:40:55.697" idx="3">
    <p:pos x="6048" y="1349"/>
    <p:text/>
    <p:extLst>
      <p:ext uri="{C676402C-5697-4E1C-873F-D02D1690AC5C}">
        <p15:threadingInfo xmlns:p15="http://schemas.microsoft.com/office/powerpoint/2012/main" timeZoneBias="-120"/>
      </p:ext>
    </p:extLst>
  </p:cm>
  <p:cm authorId="2" dt="2019-04-11T13:41:18.006" idx="5">
    <p:pos x="6204" y="3374"/>
    <p:text/>
    <p:extLst>
      <p:ext uri="{C676402C-5697-4E1C-873F-D02D1690AC5C}">
        <p15:threadingInfo xmlns:p15="http://schemas.microsoft.com/office/powerpoint/2012/main"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88CBCE6-D012-459A-8356-3376743445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B3FDE6D-C288-4D24-911F-557A79D21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CE7084-7924-4ACD-A491-71C8902220B5}" type="datetimeFigureOut">
              <a:rPr lang="en-US" smtClean="0"/>
              <a:t>7/9/19</a:t>
            </a:fld>
            <a:endParaRPr lang="en-US"/>
          </a:p>
        </p:txBody>
      </p:sp>
      <p:sp>
        <p:nvSpPr>
          <p:cNvPr id="4" name="Footer Placeholder 3">
            <a:extLst>
              <a:ext uri="{FF2B5EF4-FFF2-40B4-BE49-F238E27FC236}">
                <a16:creationId xmlns:a16="http://schemas.microsoft.com/office/drawing/2014/main" id="{E2B32F02-4414-4D44-BA0C-8A566EB1966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C792BF4-EA57-4414-91AE-50E93C683D2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D2A3A1-6D19-40A9-AA3D-2D0A14E43CD4}" type="slidenum">
              <a:rPr lang="en-US" smtClean="0"/>
              <a:t>‹#›</a:t>
            </a:fld>
            <a:endParaRPr lang="en-US"/>
          </a:p>
        </p:txBody>
      </p:sp>
    </p:spTree>
    <p:extLst>
      <p:ext uri="{BB962C8B-B14F-4D97-AF65-F5344CB8AC3E}">
        <p14:creationId xmlns:p14="http://schemas.microsoft.com/office/powerpoint/2010/main" val="911096171"/>
      </p:ext>
    </p:extLst>
  </p:cSld>
  <p:clrMap bg1="lt1" tx1="dk1" bg2="lt2" tx2="dk2" accent1="accent1" accent2="accent2" accent3="accent3" accent4="accent4" accent5="accent5" accent6="accent6" hlink="hlink" folHlink="folHlink"/>
</p:handoutMaster>
</file>

<file path=ppt/media/image1.jp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2.jpg>
</file>

<file path=ppt/media/image21.png>
</file>

<file path=ppt/media/image22.svg>
</file>

<file path=ppt/media/image23.png>
</file>

<file path=ppt/media/image24.png>
</file>

<file path=ppt/media/image26.png>
</file>

<file path=ppt/media/image27.png>
</file>

<file path=ppt/media/image3.png>
</file>

<file path=ppt/media/image4.sv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469229-4DCC-4D4F-99E9-1378CDE5E56A}" type="datetimeFigureOut">
              <a:rPr lang="en-US" smtClean="0"/>
              <a:t>7/9/19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A5BCC9-2D58-BC45-8057-F0927490CD17}" type="slidenum">
              <a:rPr lang="en-US" smtClean="0"/>
              <a:t>‹#›</a:t>
            </a:fld>
            <a:endParaRPr lang="en-US"/>
          </a:p>
        </p:txBody>
      </p:sp>
    </p:spTree>
    <p:extLst>
      <p:ext uri="{BB962C8B-B14F-4D97-AF65-F5344CB8AC3E}">
        <p14:creationId xmlns:p14="http://schemas.microsoft.com/office/powerpoint/2010/main" val="2708721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ocs.fortinet.com/vm/azure/fortigate/6.2/azure-cookbook/6.2.0/271726/instance-type-support"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ocs.fortinet.com/vm/azure/fortigate/6.2/azure-cookbook/6.2.0/271726/instance-type-support"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docs.fortinet.com/vm/azure/fortigate/6.2/azure-cookbook/6.2.0/271726/instance-type-support"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azure.microsoft.com/en-us/support/legal/sla/virtual-machines/v1_8/"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docs.microsoft.com/en-us/azure/load-balancer/load-balancer-distribution-mode"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s://docs.microsoft.com/en-us/azure/load-balancer/load-balancer-ha-ports-overview" TargetMode="Externa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a:p>
        </p:txBody>
      </p:sp>
      <p:sp>
        <p:nvSpPr>
          <p:cNvPr id="4" name="Slide Number Placeholder 3"/>
          <p:cNvSpPr>
            <a:spLocks noGrp="1"/>
          </p:cNvSpPr>
          <p:nvPr>
            <p:ph type="sldNum" sz="quarter" idx="5"/>
          </p:nvPr>
        </p:nvSpPr>
        <p:spPr/>
        <p:txBody>
          <a:bodyPr/>
          <a:lstStyle/>
          <a:p>
            <a:fld id="{6BA5BCC9-2D58-BC45-8057-F0927490CD17}" type="slidenum">
              <a:rPr lang="en-US" smtClean="0"/>
              <a:t>1</a:t>
            </a:fld>
            <a:endParaRPr lang="en-US"/>
          </a:p>
        </p:txBody>
      </p:sp>
    </p:spTree>
    <p:extLst>
      <p:ext uri="{BB962C8B-B14F-4D97-AF65-F5344CB8AC3E}">
        <p14:creationId xmlns:p14="http://schemas.microsoft.com/office/powerpoint/2010/main" val="29887504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a:p>
        </p:txBody>
      </p:sp>
      <p:sp>
        <p:nvSpPr>
          <p:cNvPr id="4" name="Slide Number Placeholder 3"/>
          <p:cNvSpPr>
            <a:spLocks noGrp="1"/>
          </p:cNvSpPr>
          <p:nvPr>
            <p:ph type="sldNum" sz="quarter" idx="5"/>
          </p:nvPr>
        </p:nvSpPr>
        <p:spPr/>
        <p:txBody>
          <a:bodyPr/>
          <a:lstStyle/>
          <a:p>
            <a:fld id="{6BA5BCC9-2D58-BC45-8057-F0927490CD17}" type="slidenum">
              <a:rPr lang="en-US" smtClean="0"/>
              <a:t>13</a:t>
            </a:fld>
            <a:endParaRPr lang="en-US"/>
          </a:p>
        </p:txBody>
      </p:sp>
    </p:spTree>
    <p:extLst>
      <p:ext uri="{BB962C8B-B14F-4D97-AF65-F5344CB8AC3E}">
        <p14:creationId xmlns:p14="http://schemas.microsoft.com/office/powerpoint/2010/main" val="42352268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a:p>
        </p:txBody>
      </p:sp>
      <p:sp>
        <p:nvSpPr>
          <p:cNvPr id="4" name="Slide Number Placeholder 3"/>
          <p:cNvSpPr>
            <a:spLocks noGrp="1"/>
          </p:cNvSpPr>
          <p:nvPr>
            <p:ph type="sldNum" sz="quarter" idx="5"/>
          </p:nvPr>
        </p:nvSpPr>
        <p:spPr/>
        <p:txBody>
          <a:bodyPr/>
          <a:lstStyle/>
          <a:p>
            <a:fld id="{6BA5BCC9-2D58-BC45-8057-F0927490CD17}" type="slidenum">
              <a:rPr lang="en-US" smtClean="0"/>
              <a:t>14</a:t>
            </a:fld>
            <a:endParaRPr lang="en-US"/>
          </a:p>
        </p:txBody>
      </p:sp>
    </p:spTree>
    <p:extLst>
      <p:ext uri="{BB962C8B-B14F-4D97-AF65-F5344CB8AC3E}">
        <p14:creationId xmlns:p14="http://schemas.microsoft.com/office/powerpoint/2010/main" val="29060421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a:hlinkClick r:id="rId3"/>
              </a:rPr>
              <a:t>https://docs.fortinet.com/vm/azure/fortigate/6.2/azure-cookbook/6.2.0/271726/instance-type-support</a:t>
            </a:r>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15</a:t>
            </a:fld>
            <a:endParaRPr lang="en-US"/>
          </a:p>
        </p:txBody>
      </p:sp>
    </p:spTree>
    <p:extLst>
      <p:ext uri="{BB962C8B-B14F-4D97-AF65-F5344CB8AC3E}">
        <p14:creationId xmlns:p14="http://schemas.microsoft.com/office/powerpoint/2010/main" val="6944846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16</a:t>
            </a:fld>
            <a:endParaRPr lang="en-US"/>
          </a:p>
        </p:txBody>
      </p:sp>
    </p:spTree>
    <p:extLst>
      <p:ext uri="{BB962C8B-B14F-4D97-AF65-F5344CB8AC3E}">
        <p14:creationId xmlns:p14="http://schemas.microsoft.com/office/powerpoint/2010/main" val="2476472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17</a:t>
            </a:fld>
            <a:endParaRPr lang="en-US"/>
          </a:p>
        </p:txBody>
      </p:sp>
    </p:spTree>
    <p:extLst>
      <p:ext uri="{BB962C8B-B14F-4D97-AF65-F5344CB8AC3E}">
        <p14:creationId xmlns:p14="http://schemas.microsoft.com/office/powerpoint/2010/main" val="3635387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18</a:t>
            </a:fld>
            <a:endParaRPr lang="en-US"/>
          </a:p>
        </p:txBody>
      </p:sp>
    </p:spTree>
    <p:extLst>
      <p:ext uri="{BB962C8B-B14F-4D97-AF65-F5344CB8AC3E}">
        <p14:creationId xmlns:p14="http://schemas.microsoft.com/office/powerpoint/2010/main" val="389977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Outbound to internet:</a:t>
            </a:r>
          </a:p>
          <a:p>
            <a:r>
              <a:rPr lang="en-US"/>
              <a:t>-traffic to internet is broken after FW failover, session is lost and not reestablished</a:t>
            </a:r>
          </a:p>
          <a:p>
            <a:endParaRPr lang="en-US"/>
          </a:p>
          <a:p>
            <a:r>
              <a:rPr lang="en-US"/>
              <a:t>Inbound (DNAT)</a:t>
            </a:r>
          </a:p>
          <a:p>
            <a:r>
              <a:rPr lang="en-US"/>
              <a:t>-SSH session is broken after FW failover, session is lost and not reestablished</a:t>
            </a:r>
          </a:p>
          <a:p>
            <a:r>
              <a:rPr lang="en-US"/>
              <a:t>-SNAT is not needed in </a:t>
            </a:r>
            <a:r>
              <a:rPr lang="en-US" err="1"/>
              <a:t>dest</a:t>
            </a:r>
            <a:r>
              <a:rPr lang="en-US"/>
              <a:t> NAT rule, backend server can see client real IP</a:t>
            </a:r>
          </a:p>
          <a:p>
            <a:r>
              <a:rPr lang="en-US"/>
              <a:t>-DNAT should be configured on WAN interface without IP, but with 0.0.0.0/0. Thanks to that DNAT will work on both firewalls, no matter which is active</a:t>
            </a:r>
          </a:p>
          <a:p>
            <a:endParaRPr lang="en-US"/>
          </a:p>
          <a:p>
            <a:r>
              <a:rPr lang="en-US"/>
              <a:t>East-West</a:t>
            </a:r>
          </a:p>
          <a:p>
            <a:r>
              <a:rPr lang="en-US"/>
              <a:t>-SSH session is broken after FW failover, session is lost and not reestablished</a:t>
            </a:r>
          </a:p>
          <a:p>
            <a:endParaRPr lang="en-US"/>
          </a:p>
          <a:p>
            <a:r>
              <a:rPr lang="en-US"/>
              <a:t>VPN traffic (Express route simulation)</a:t>
            </a:r>
          </a:p>
          <a:p>
            <a:r>
              <a:rPr lang="en-US"/>
              <a:t>-no SNAT needed, traffic can flow with original </a:t>
            </a:r>
            <a:r>
              <a:rPr lang="en-US" err="1"/>
              <a:t>Ips</a:t>
            </a:r>
            <a:endParaRPr lang="en-US"/>
          </a:p>
          <a:p>
            <a:r>
              <a:rPr lang="en-US"/>
              <a:t>-during failover of Firewalls, </a:t>
            </a:r>
            <a:r>
              <a:rPr lang="en-US" err="1"/>
              <a:t>Wget</a:t>
            </a:r>
            <a:r>
              <a:rPr lang="en-US"/>
              <a:t> is frozen and after second box become active </a:t>
            </a:r>
            <a:r>
              <a:rPr lang="en-US" err="1"/>
              <a:t>Wget</a:t>
            </a:r>
            <a:r>
              <a:rPr lang="en-US"/>
              <a:t> continue to download the rest of the file. Session was not broken.</a:t>
            </a:r>
          </a:p>
          <a:p>
            <a:endParaRPr lang="en-US"/>
          </a:p>
          <a:p>
            <a:endParaRPr lang="en-US"/>
          </a:p>
          <a:p>
            <a:r>
              <a:rPr lang="en-US"/>
              <a:t>Cons:</a:t>
            </a:r>
          </a:p>
          <a:p>
            <a:r>
              <a:rPr lang="en-US"/>
              <a:t>-failover takes around 1minute</a:t>
            </a:r>
          </a:p>
          <a:p>
            <a:r>
              <a:rPr lang="en-US"/>
              <a:t>-</a:t>
            </a:r>
          </a:p>
          <a:p>
            <a:r>
              <a:rPr lang="en-US"/>
              <a:t>-MGMT on NIC4 needs to have access to Internet to update UDR and Public IP</a:t>
            </a:r>
          </a:p>
          <a:p>
            <a:r>
              <a:rPr lang="en-US"/>
              <a:t>-apart from VPN traffic all sessions are lost and need to be reestablished after failover</a:t>
            </a:r>
          </a:p>
          <a:p>
            <a:r>
              <a:rPr lang="en-US"/>
              <a:t>-a lot of manual work with UDR configuration in SDN configuration on Firewall</a:t>
            </a:r>
          </a:p>
          <a:p>
            <a:r>
              <a:rPr lang="en-US"/>
              <a:t>-6.0 OS supports only SDN connector to one subscription</a:t>
            </a:r>
          </a:p>
          <a:p>
            <a:r>
              <a:rPr lang="en-US"/>
              <a:t>-Firewall VM needs to have 4 NICs, expensive !</a:t>
            </a:r>
          </a:p>
          <a:p>
            <a:endParaRPr lang="en-US"/>
          </a:p>
          <a:p>
            <a:endParaRPr lang="en-US"/>
          </a:p>
          <a:p>
            <a:r>
              <a:rPr lang="en-US"/>
              <a:t>Pros</a:t>
            </a:r>
          </a:p>
          <a:p>
            <a:r>
              <a:rPr lang="en-US"/>
              <a:t>-customer can use lift &amp; shift approach as configuration is simplier than with External and Internal LB in AA cluster</a:t>
            </a:r>
          </a:p>
          <a:p>
            <a:r>
              <a:rPr lang="en-US"/>
              <a:t>-simplier architecture than AA cluster</a:t>
            </a:r>
          </a:p>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20</a:t>
            </a:fld>
            <a:endParaRPr lang="en-US"/>
          </a:p>
        </p:txBody>
      </p:sp>
    </p:spTree>
    <p:extLst>
      <p:ext uri="{BB962C8B-B14F-4D97-AF65-F5344CB8AC3E}">
        <p14:creationId xmlns:p14="http://schemas.microsoft.com/office/powerpoint/2010/main" val="19970533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21</a:t>
            </a:fld>
            <a:endParaRPr lang="en-US"/>
          </a:p>
        </p:txBody>
      </p:sp>
    </p:spTree>
    <p:extLst>
      <p:ext uri="{BB962C8B-B14F-4D97-AF65-F5344CB8AC3E}">
        <p14:creationId xmlns:p14="http://schemas.microsoft.com/office/powerpoint/2010/main" val="18698095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22</a:t>
            </a:fld>
            <a:endParaRPr lang="en-US"/>
          </a:p>
        </p:txBody>
      </p:sp>
    </p:spTree>
    <p:extLst>
      <p:ext uri="{BB962C8B-B14F-4D97-AF65-F5344CB8AC3E}">
        <p14:creationId xmlns:p14="http://schemas.microsoft.com/office/powerpoint/2010/main" val="5971334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a:p>
        </p:txBody>
      </p:sp>
      <p:sp>
        <p:nvSpPr>
          <p:cNvPr id="4" name="Slide Number Placeholder 3"/>
          <p:cNvSpPr>
            <a:spLocks noGrp="1"/>
          </p:cNvSpPr>
          <p:nvPr>
            <p:ph type="sldNum" sz="quarter" idx="5"/>
          </p:nvPr>
        </p:nvSpPr>
        <p:spPr/>
        <p:txBody>
          <a:bodyPr/>
          <a:lstStyle/>
          <a:p>
            <a:fld id="{6BA5BCC9-2D58-BC45-8057-F0927490CD17}" type="slidenum">
              <a:rPr lang="en-US" smtClean="0"/>
              <a:t>23</a:t>
            </a:fld>
            <a:endParaRPr lang="en-US"/>
          </a:p>
        </p:txBody>
      </p:sp>
    </p:spTree>
    <p:extLst>
      <p:ext uri="{BB962C8B-B14F-4D97-AF65-F5344CB8AC3E}">
        <p14:creationId xmlns:p14="http://schemas.microsoft.com/office/powerpoint/2010/main" val="3194526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a:p>
        </p:txBody>
      </p:sp>
      <p:sp>
        <p:nvSpPr>
          <p:cNvPr id="4" name="Slide Number Placeholder 3"/>
          <p:cNvSpPr>
            <a:spLocks noGrp="1"/>
          </p:cNvSpPr>
          <p:nvPr>
            <p:ph type="sldNum" sz="quarter" idx="5"/>
          </p:nvPr>
        </p:nvSpPr>
        <p:spPr/>
        <p:txBody>
          <a:bodyPr/>
          <a:lstStyle/>
          <a:p>
            <a:fld id="{6BA5BCC9-2D58-BC45-8057-F0927490CD17}" type="slidenum">
              <a:rPr lang="en-US" smtClean="0"/>
              <a:t>2</a:t>
            </a:fld>
            <a:endParaRPr lang="en-US"/>
          </a:p>
        </p:txBody>
      </p:sp>
    </p:spTree>
    <p:extLst>
      <p:ext uri="{BB962C8B-B14F-4D97-AF65-F5344CB8AC3E}">
        <p14:creationId xmlns:p14="http://schemas.microsoft.com/office/powerpoint/2010/main" val="40780845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a:hlinkClick r:id="rId3"/>
              </a:rPr>
              <a:t>https://docs.fortinet.com/vm/azure/fortigate/6.2/azure-cookbook/6.2.0/271726/instance-type-support</a:t>
            </a:r>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24</a:t>
            </a:fld>
            <a:endParaRPr lang="en-US"/>
          </a:p>
        </p:txBody>
      </p:sp>
    </p:spTree>
    <p:extLst>
      <p:ext uri="{BB962C8B-B14F-4D97-AF65-F5344CB8AC3E}">
        <p14:creationId xmlns:p14="http://schemas.microsoft.com/office/powerpoint/2010/main" val="14672560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25</a:t>
            </a:fld>
            <a:endParaRPr lang="en-US"/>
          </a:p>
        </p:txBody>
      </p:sp>
    </p:spTree>
    <p:extLst>
      <p:ext uri="{BB962C8B-B14F-4D97-AF65-F5344CB8AC3E}">
        <p14:creationId xmlns:p14="http://schemas.microsoft.com/office/powerpoint/2010/main" val="28717491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26</a:t>
            </a:fld>
            <a:endParaRPr lang="en-US"/>
          </a:p>
        </p:txBody>
      </p:sp>
    </p:spTree>
    <p:extLst>
      <p:ext uri="{BB962C8B-B14F-4D97-AF65-F5344CB8AC3E}">
        <p14:creationId xmlns:p14="http://schemas.microsoft.com/office/powerpoint/2010/main" val="15544619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27</a:t>
            </a:fld>
            <a:endParaRPr lang="en-US"/>
          </a:p>
        </p:txBody>
      </p:sp>
    </p:spTree>
    <p:extLst>
      <p:ext uri="{BB962C8B-B14F-4D97-AF65-F5344CB8AC3E}">
        <p14:creationId xmlns:p14="http://schemas.microsoft.com/office/powerpoint/2010/main" val="28766899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 FGSP:</a:t>
            </a:r>
          </a:p>
          <a:p>
            <a:r>
              <a:rPr lang="en-US"/>
              <a:t>East-West</a:t>
            </a:r>
          </a:p>
          <a:p>
            <a:r>
              <a:rPr lang="en-US"/>
              <a:t>-south-west traffic (subnet 2 subnet) works without NAT enabled, it also works with SNAT but then you loose the information about original SRC IP</a:t>
            </a:r>
          </a:p>
          <a:p>
            <a:r>
              <a:rPr lang="en-US"/>
              <a:t>-when one of the HA machines is dead you loose your session and it is not reestablished</a:t>
            </a:r>
          </a:p>
          <a:p>
            <a:r>
              <a:rPr lang="en-US"/>
              <a:t>-new session can be established via Second </a:t>
            </a:r>
            <a:r>
              <a:rPr lang="en-US" err="1"/>
              <a:t>Fortigate</a:t>
            </a:r>
            <a:r>
              <a:rPr lang="en-US"/>
              <a:t> and Internal Load Balancer</a:t>
            </a:r>
          </a:p>
          <a:p>
            <a:r>
              <a:rPr lang="en-US"/>
              <a:t>-you can achieve </a:t>
            </a:r>
            <a:r>
              <a:rPr lang="en-US" err="1"/>
              <a:t>microsegmentation</a:t>
            </a:r>
            <a:r>
              <a:rPr lang="en-US"/>
              <a:t> between VMs if using UDR</a:t>
            </a:r>
          </a:p>
          <a:p>
            <a:r>
              <a:rPr lang="en-US"/>
              <a:t>-ICMP traffic between subnets is supported by ILB</a:t>
            </a:r>
          </a:p>
          <a:p>
            <a:endParaRPr lang="en-US"/>
          </a:p>
          <a:p>
            <a:r>
              <a:rPr lang="en-US"/>
              <a:t>South-North:</a:t>
            </a:r>
          </a:p>
          <a:p>
            <a:r>
              <a:rPr lang="en-US"/>
              <a:t>-traffic needs to use SNAT when going from internal subnet to Internet</a:t>
            </a:r>
          </a:p>
          <a:p>
            <a:r>
              <a:rPr lang="en-US"/>
              <a:t>-session is broken when Fortinet is dead, there is no session reconnection</a:t>
            </a:r>
          </a:p>
          <a:p>
            <a:r>
              <a:rPr lang="en-US"/>
              <a:t>-Azure Load Balancer does not support ICMP, only TCP &amp; UDP are supported</a:t>
            </a:r>
          </a:p>
          <a:p>
            <a:r>
              <a:rPr lang="en-US"/>
              <a:t>-during Firewall failover you can establish new session via second Firewall with no problem</a:t>
            </a:r>
          </a:p>
          <a:p>
            <a:endParaRPr lang="en-US"/>
          </a:p>
          <a:p>
            <a:r>
              <a:rPr lang="en-US"/>
              <a:t>North-South (DSTNAT traffic)</a:t>
            </a:r>
          </a:p>
          <a:p>
            <a:r>
              <a:rPr lang="en-US"/>
              <a:t>-SNAT is mandatory in DST NAT Rule, you loose information about real IP in the backend system</a:t>
            </a:r>
          </a:p>
          <a:p>
            <a:r>
              <a:rPr lang="en-US"/>
              <a:t>-during failover of firewall session is lost. You can start new session via second working firewall</a:t>
            </a:r>
          </a:p>
          <a:p>
            <a:endParaRPr lang="en-US"/>
          </a:p>
          <a:p>
            <a:r>
              <a:rPr lang="en-US"/>
              <a:t>VPN traffic via Virtual Network Gateway</a:t>
            </a:r>
          </a:p>
          <a:p>
            <a:r>
              <a:rPr lang="en-US"/>
              <a:t>-Site 2 site traffic works both with SNAT enabled and </a:t>
            </a:r>
            <a:r>
              <a:rPr lang="en-US" err="1"/>
              <a:t>diasbled</a:t>
            </a:r>
            <a:r>
              <a:rPr lang="en-US"/>
              <a:t>. When you disable SNAT you need to configure UDR so Subnet Gateway knows how to reach your internal subnet for return traffic.</a:t>
            </a:r>
          </a:p>
          <a:p>
            <a:endParaRPr lang="en-US"/>
          </a:p>
          <a:p>
            <a:r>
              <a:rPr lang="en-US"/>
              <a:t>When configuring VPN you need to update UDR with information that the VPN peer network is available via ILB, on FW you need to add static route that peer VPN network is available via Azure Gateway on Port2. This static route might now work in GUI so you need to add it in CLI.</a:t>
            </a:r>
          </a:p>
          <a:p>
            <a:endParaRPr lang="en-US"/>
          </a:p>
          <a:p>
            <a:r>
              <a:rPr lang="en-US"/>
              <a:t>When using configuration synchronization with ‘</a:t>
            </a:r>
            <a:r>
              <a:rPr lang="pl-PL" err="1"/>
              <a:t>config</a:t>
            </a:r>
            <a:r>
              <a:rPr lang="pl-PL"/>
              <a:t> system auto-</a:t>
            </a:r>
            <a:r>
              <a:rPr lang="pl-PL" err="1"/>
              <a:t>scale</a:t>
            </a:r>
            <a:r>
              <a:rPr lang="en-US"/>
              <a:t>’ you need to be aware that settings are copied from </a:t>
            </a:r>
            <a:r>
              <a:rPr lang="en-US" err="1"/>
              <a:t>Firwall</a:t>
            </a:r>
            <a:r>
              <a:rPr lang="en-US"/>
              <a:t> A to B which can break your configuration. For example when using VIPs in DST NAT rules with external IP addresses those addresses are different on each box and copying them from firewall A to B will break the configuration. To solve the issue you can use the port and 0.0.0.0/0</a:t>
            </a:r>
          </a:p>
          <a:p>
            <a:endParaRPr lang="en-US"/>
          </a:p>
          <a:p>
            <a:r>
              <a:rPr lang="en-US"/>
              <a:t>Download of file via VPN tunnel:</a:t>
            </a:r>
          </a:p>
          <a:p>
            <a:r>
              <a:rPr lang="en-US"/>
              <a:t>During failover of FW </a:t>
            </a:r>
            <a:r>
              <a:rPr lang="en-US" err="1"/>
              <a:t>wget</a:t>
            </a:r>
            <a:r>
              <a:rPr lang="en-US"/>
              <a:t> keeps running in the background and after Firewall is back online </a:t>
            </a:r>
            <a:r>
              <a:rPr lang="en-US" err="1"/>
              <a:t>wget</a:t>
            </a:r>
            <a:r>
              <a:rPr lang="en-US"/>
              <a:t> session is continued and file is being downloaded despite the fact that DNAT SSH session was frozen during failover.</a:t>
            </a:r>
          </a:p>
          <a:p>
            <a:endParaRPr lang="en-US"/>
          </a:p>
          <a:p>
            <a:endParaRPr lang="en-US"/>
          </a:p>
          <a:p>
            <a:endParaRPr lang="en-US"/>
          </a:p>
          <a:p>
            <a:endParaRPr lang="en-US"/>
          </a:p>
          <a:p>
            <a:endParaRPr lang="en-US"/>
          </a:p>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29</a:t>
            </a:fld>
            <a:endParaRPr lang="en-US"/>
          </a:p>
        </p:txBody>
      </p:sp>
    </p:spTree>
    <p:extLst>
      <p:ext uri="{BB962C8B-B14F-4D97-AF65-F5344CB8AC3E}">
        <p14:creationId xmlns:p14="http://schemas.microsoft.com/office/powerpoint/2010/main" val="3914419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30</a:t>
            </a:fld>
            <a:endParaRPr lang="en-US"/>
          </a:p>
        </p:txBody>
      </p:sp>
    </p:spTree>
    <p:extLst>
      <p:ext uri="{BB962C8B-B14F-4D97-AF65-F5344CB8AC3E}">
        <p14:creationId xmlns:p14="http://schemas.microsoft.com/office/powerpoint/2010/main" val="13558096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31</a:t>
            </a:fld>
            <a:endParaRPr lang="en-US"/>
          </a:p>
        </p:txBody>
      </p:sp>
    </p:spTree>
    <p:extLst>
      <p:ext uri="{BB962C8B-B14F-4D97-AF65-F5344CB8AC3E}">
        <p14:creationId xmlns:p14="http://schemas.microsoft.com/office/powerpoint/2010/main" val="25320042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32</a:t>
            </a:fld>
            <a:endParaRPr lang="en-US"/>
          </a:p>
        </p:txBody>
      </p:sp>
    </p:spTree>
    <p:extLst>
      <p:ext uri="{BB962C8B-B14F-4D97-AF65-F5344CB8AC3E}">
        <p14:creationId xmlns:p14="http://schemas.microsoft.com/office/powerpoint/2010/main" val="9268826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a:hlinkClick r:id="rId3"/>
              </a:rPr>
              <a:t>https://docs.fortinet.com/vm/azure/fortigate/6.2/azure-cookbook/6.2.0/271726/instance-type-support</a:t>
            </a:r>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33</a:t>
            </a:fld>
            <a:endParaRPr lang="en-US"/>
          </a:p>
        </p:txBody>
      </p:sp>
    </p:spTree>
    <p:extLst>
      <p:ext uri="{BB962C8B-B14F-4D97-AF65-F5344CB8AC3E}">
        <p14:creationId xmlns:p14="http://schemas.microsoft.com/office/powerpoint/2010/main" val="30857462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34</a:t>
            </a:fld>
            <a:endParaRPr lang="en-US"/>
          </a:p>
        </p:txBody>
      </p:sp>
    </p:spTree>
    <p:extLst>
      <p:ext uri="{BB962C8B-B14F-4D97-AF65-F5344CB8AC3E}">
        <p14:creationId xmlns:p14="http://schemas.microsoft.com/office/powerpoint/2010/main" val="655328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a:hlinkClick r:id="rId3"/>
              </a:rPr>
              <a:t>https://azure.microsoft.com/en-us/support/legal/sla/virtual-machines/v1_8/</a:t>
            </a:r>
            <a:endParaRPr lang="sv-SE"/>
          </a:p>
          <a:p>
            <a:endParaRPr lang="pl-PL"/>
          </a:p>
        </p:txBody>
      </p:sp>
      <p:sp>
        <p:nvSpPr>
          <p:cNvPr id="4" name="Slide Number Placeholder 3"/>
          <p:cNvSpPr>
            <a:spLocks noGrp="1"/>
          </p:cNvSpPr>
          <p:nvPr>
            <p:ph type="sldNum" sz="quarter" idx="5"/>
          </p:nvPr>
        </p:nvSpPr>
        <p:spPr/>
        <p:txBody>
          <a:bodyPr/>
          <a:lstStyle/>
          <a:p>
            <a:fld id="{6BA5BCC9-2D58-BC45-8057-F0927490CD17}" type="slidenum">
              <a:rPr lang="en-US" smtClean="0"/>
              <a:t>3</a:t>
            </a:fld>
            <a:endParaRPr lang="en-US"/>
          </a:p>
        </p:txBody>
      </p:sp>
    </p:spTree>
    <p:extLst>
      <p:ext uri="{BB962C8B-B14F-4D97-AF65-F5344CB8AC3E}">
        <p14:creationId xmlns:p14="http://schemas.microsoft.com/office/powerpoint/2010/main" val="12135982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in the reference design from Microsoft it is advised to UDR route traffic from the an Azure Gateway (VPN and ExpressRoute) via the Internal Subnet Load Balancer. This will cause the sessions to be assigned to the same FGT node for back and forth traffic.</a:t>
            </a:r>
          </a:p>
          <a:p>
            <a:br>
              <a:rPr lang="en-GB" sz="1200" b="0" i="0" u="sng" strike="noStrike" kern="1200">
                <a:solidFill>
                  <a:schemeClr val="tx1"/>
                </a:solidFill>
                <a:effectLst/>
                <a:latin typeface="+mn-lt"/>
                <a:ea typeface="+mn-ea"/>
                <a:cs typeface="+mn-cs"/>
                <a:hlinkClick r:id="rId3"/>
              </a:rPr>
            </a:br>
            <a:r>
              <a:rPr lang="en-GB" sz="1200" b="0" i="0" u="sng" strike="noStrike" kern="1200">
                <a:solidFill>
                  <a:schemeClr val="tx1"/>
                </a:solidFill>
                <a:effectLst/>
                <a:latin typeface="+mn-lt"/>
                <a:ea typeface="+mn-ea"/>
                <a:cs typeface="+mn-cs"/>
                <a:hlinkClick r:id="rId3"/>
              </a:rPr>
              <a:t>https://docs.microsoft.com/en-us/azure/load-balancer/load-balancer-distribution-mode</a:t>
            </a:r>
            <a:endParaRPr lang="en-GB" sz="1200" b="0" i="0" u="none" strike="noStrike" kern="1200">
              <a:solidFill>
                <a:schemeClr val="tx1"/>
              </a:solidFill>
              <a:effectLst/>
              <a:latin typeface="+mn-lt"/>
              <a:ea typeface="+mn-ea"/>
              <a:cs typeface="+mn-cs"/>
            </a:endParaRPr>
          </a:p>
          <a:p>
            <a:r>
              <a:rPr lang="en-GB" sz="1200" b="0" i="0" u="sng" strike="noStrike" kern="1200">
                <a:solidFill>
                  <a:schemeClr val="tx1"/>
                </a:solidFill>
                <a:effectLst/>
                <a:latin typeface="+mn-lt"/>
                <a:ea typeface="+mn-ea"/>
                <a:cs typeface="+mn-cs"/>
                <a:hlinkClick r:id="rId4"/>
              </a:rPr>
              <a:t>https://docs.microsoft.com/en-us/azure/load-balancer/load-balancer-ha-ports-overview</a:t>
            </a:r>
            <a:endParaRPr lang="en-GB" sz="1200" b="0" i="0" u="none" strike="noStrike" kern="1200">
              <a:solidFill>
                <a:schemeClr val="tx1"/>
              </a:solidFill>
              <a:effectLst/>
              <a:latin typeface="+mn-lt"/>
              <a:ea typeface="+mn-ea"/>
              <a:cs typeface="+mn-cs"/>
            </a:endParaRPr>
          </a:p>
          <a:p>
            <a:br>
              <a:rPr lang="en-GB"/>
            </a:br>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35</a:t>
            </a:fld>
            <a:endParaRPr lang="en-US"/>
          </a:p>
        </p:txBody>
      </p:sp>
    </p:spTree>
    <p:extLst>
      <p:ext uri="{BB962C8B-B14F-4D97-AF65-F5344CB8AC3E}">
        <p14:creationId xmlns:p14="http://schemas.microsoft.com/office/powerpoint/2010/main" val="19342858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36</a:t>
            </a:fld>
            <a:endParaRPr lang="en-US"/>
          </a:p>
        </p:txBody>
      </p:sp>
    </p:spTree>
    <p:extLst>
      <p:ext uri="{BB962C8B-B14F-4D97-AF65-F5344CB8AC3E}">
        <p14:creationId xmlns:p14="http://schemas.microsoft.com/office/powerpoint/2010/main" val="1490227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547E1EE-0039-4797-B978-F453418260D1}" type="slidenum">
              <a:rPr lang="en-US" smtClean="0"/>
              <a:pPr/>
              <a:t>37</a:t>
            </a:fld>
            <a:endParaRPr lang="en-US"/>
          </a:p>
        </p:txBody>
      </p:sp>
    </p:spTree>
    <p:extLst>
      <p:ext uri="{BB962C8B-B14F-4D97-AF65-F5344CB8AC3E}">
        <p14:creationId xmlns:p14="http://schemas.microsoft.com/office/powerpoint/2010/main" val="28940208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38</a:t>
            </a:fld>
            <a:endParaRPr lang="en-US"/>
          </a:p>
        </p:txBody>
      </p:sp>
    </p:spTree>
    <p:extLst>
      <p:ext uri="{BB962C8B-B14F-4D97-AF65-F5344CB8AC3E}">
        <p14:creationId xmlns:p14="http://schemas.microsoft.com/office/powerpoint/2010/main" val="35137571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39</a:t>
            </a:fld>
            <a:endParaRPr lang="en-US"/>
          </a:p>
        </p:txBody>
      </p:sp>
    </p:spTree>
    <p:extLst>
      <p:ext uri="{BB962C8B-B14F-4D97-AF65-F5344CB8AC3E}">
        <p14:creationId xmlns:p14="http://schemas.microsoft.com/office/powerpoint/2010/main" val="26259983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a:p>
        </p:txBody>
      </p:sp>
      <p:sp>
        <p:nvSpPr>
          <p:cNvPr id="4" name="Slide Number Placeholder 3"/>
          <p:cNvSpPr>
            <a:spLocks noGrp="1"/>
          </p:cNvSpPr>
          <p:nvPr>
            <p:ph type="sldNum" sz="quarter" idx="5"/>
          </p:nvPr>
        </p:nvSpPr>
        <p:spPr/>
        <p:txBody>
          <a:bodyPr/>
          <a:lstStyle/>
          <a:p>
            <a:fld id="{6BA5BCC9-2D58-BC45-8057-F0927490CD17}" type="slidenum">
              <a:rPr lang="en-US" smtClean="0"/>
              <a:t>40</a:t>
            </a:fld>
            <a:endParaRPr lang="en-US"/>
          </a:p>
        </p:txBody>
      </p:sp>
    </p:spTree>
    <p:extLst>
      <p:ext uri="{BB962C8B-B14F-4D97-AF65-F5344CB8AC3E}">
        <p14:creationId xmlns:p14="http://schemas.microsoft.com/office/powerpoint/2010/main" val="20965584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41</a:t>
            </a:fld>
            <a:endParaRPr lang="en-US"/>
          </a:p>
        </p:txBody>
      </p:sp>
    </p:spTree>
    <p:extLst>
      <p:ext uri="{BB962C8B-B14F-4D97-AF65-F5344CB8AC3E}">
        <p14:creationId xmlns:p14="http://schemas.microsoft.com/office/powerpoint/2010/main" val="30172402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42</a:t>
            </a:fld>
            <a:endParaRPr lang="en-US"/>
          </a:p>
        </p:txBody>
      </p:sp>
    </p:spTree>
    <p:extLst>
      <p:ext uri="{BB962C8B-B14F-4D97-AF65-F5344CB8AC3E}">
        <p14:creationId xmlns:p14="http://schemas.microsoft.com/office/powerpoint/2010/main" val="3804726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https://</a:t>
            </a:r>
            <a:r>
              <a:rPr lang="en-US" err="1"/>
              <a:t>docs.microsoft.com</a:t>
            </a:r>
            <a:r>
              <a:rPr lang="en-US"/>
              <a:t>/</a:t>
            </a:r>
            <a:r>
              <a:rPr lang="en-US" err="1"/>
              <a:t>en</a:t>
            </a:r>
            <a:r>
              <a:rPr lang="en-US"/>
              <a:t>-us/azure/load-balancer/load-balancer-ipv6-overview</a:t>
            </a:r>
          </a:p>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5</a:t>
            </a:fld>
            <a:endParaRPr lang="en-US"/>
          </a:p>
        </p:txBody>
      </p:sp>
    </p:spTree>
    <p:extLst>
      <p:ext uri="{BB962C8B-B14F-4D97-AF65-F5344CB8AC3E}">
        <p14:creationId xmlns:p14="http://schemas.microsoft.com/office/powerpoint/2010/main" val="140244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https://</a:t>
            </a:r>
            <a:r>
              <a:rPr lang="en-US" err="1"/>
              <a:t>docs.microsoft.com</a:t>
            </a:r>
            <a:r>
              <a:rPr lang="en-US"/>
              <a:t>/</a:t>
            </a:r>
            <a:r>
              <a:rPr lang="en-US" err="1"/>
              <a:t>en</a:t>
            </a:r>
            <a:r>
              <a:rPr lang="en-US"/>
              <a:t>-us/azure/load-balancer/load-balancer-ipv6-overview</a:t>
            </a:r>
          </a:p>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6</a:t>
            </a:fld>
            <a:endParaRPr lang="en-US"/>
          </a:p>
        </p:txBody>
      </p:sp>
    </p:spTree>
    <p:extLst>
      <p:ext uri="{BB962C8B-B14F-4D97-AF65-F5344CB8AC3E}">
        <p14:creationId xmlns:p14="http://schemas.microsoft.com/office/powerpoint/2010/main" val="33722208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8</a:t>
            </a:fld>
            <a:endParaRPr lang="en-US"/>
          </a:p>
        </p:txBody>
      </p:sp>
    </p:spTree>
    <p:extLst>
      <p:ext uri="{BB962C8B-B14F-4D97-AF65-F5344CB8AC3E}">
        <p14:creationId xmlns:p14="http://schemas.microsoft.com/office/powerpoint/2010/main" val="1463229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Outbound to internet:</a:t>
            </a:r>
          </a:p>
          <a:p>
            <a:r>
              <a:rPr lang="en-US"/>
              <a:t>-traffic to internet is broken after FW failover, session is lost and not reestablished</a:t>
            </a:r>
          </a:p>
          <a:p>
            <a:endParaRPr lang="en-US"/>
          </a:p>
          <a:p>
            <a:r>
              <a:rPr lang="en-US"/>
              <a:t>Inbound (DNAT)</a:t>
            </a:r>
          </a:p>
          <a:p>
            <a:r>
              <a:rPr lang="en-US"/>
              <a:t>-SSH session is broken after FW failover, session is lost and not reestablished</a:t>
            </a:r>
          </a:p>
          <a:p>
            <a:r>
              <a:rPr lang="en-US"/>
              <a:t>-SNAT is not needed in DNAT rule, backend server can see client real IP</a:t>
            </a:r>
          </a:p>
          <a:p>
            <a:r>
              <a:rPr lang="en-US"/>
              <a:t>-DNAT should be configured on WAN interface without IP, but with 0.0.0.0/0. Thanks to that DNAT will work on both firewalls, no matter which is active</a:t>
            </a:r>
          </a:p>
          <a:p>
            <a:endParaRPr lang="en-US"/>
          </a:p>
          <a:p>
            <a:r>
              <a:rPr lang="en-US"/>
              <a:t>East-West</a:t>
            </a:r>
          </a:p>
          <a:p>
            <a:r>
              <a:rPr lang="en-US"/>
              <a:t>-SSH session is broken after FW failover, session is lost and not reestablished</a:t>
            </a:r>
          </a:p>
          <a:p>
            <a:endParaRPr lang="en-US"/>
          </a:p>
          <a:p>
            <a:r>
              <a:rPr lang="en-US"/>
              <a:t>VPN traffic (Express route simulation)</a:t>
            </a:r>
          </a:p>
          <a:p>
            <a:r>
              <a:rPr lang="en-US"/>
              <a:t>-no SNAT needed, traffic can flow with original </a:t>
            </a:r>
            <a:r>
              <a:rPr lang="en-US" err="1"/>
              <a:t>Ips</a:t>
            </a:r>
            <a:endParaRPr lang="en-US"/>
          </a:p>
          <a:p>
            <a:r>
              <a:rPr lang="en-US"/>
              <a:t>-during failover of Firewalls, </a:t>
            </a:r>
            <a:r>
              <a:rPr lang="en-US" err="1"/>
              <a:t>Wget</a:t>
            </a:r>
            <a:r>
              <a:rPr lang="en-US"/>
              <a:t> is frozen and after second box become active </a:t>
            </a:r>
            <a:r>
              <a:rPr lang="en-US" err="1"/>
              <a:t>Wget</a:t>
            </a:r>
            <a:r>
              <a:rPr lang="en-US"/>
              <a:t> continue to download the rest of the file. Session was not broken.</a:t>
            </a:r>
          </a:p>
          <a:p>
            <a:endParaRPr lang="en-US"/>
          </a:p>
          <a:p>
            <a:endParaRPr lang="en-US"/>
          </a:p>
          <a:p>
            <a:r>
              <a:rPr lang="en-US"/>
              <a:t>Cons:</a:t>
            </a:r>
          </a:p>
          <a:p>
            <a:r>
              <a:rPr lang="en-US"/>
              <a:t>-failover takes around 1minute</a:t>
            </a:r>
          </a:p>
          <a:p>
            <a:r>
              <a:rPr lang="en-US"/>
              <a:t>-</a:t>
            </a:r>
          </a:p>
          <a:p>
            <a:r>
              <a:rPr lang="en-US"/>
              <a:t>-MGMT on NIC4 needs to have access to Internet to update UDR and Public IP</a:t>
            </a:r>
          </a:p>
          <a:p>
            <a:r>
              <a:rPr lang="en-US"/>
              <a:t>-apart from VPN traffic all sessions are lost and need to be reestablished after failover</a:t>
            </a:r>
          </a:p>
          <a:p>
            <a:r>
              <a:rPr lang="en-US"/>
              <a:t>-a lot of manual work with UDR configuration in SDN configuration on Firewall</a:t>
            </a:r>
          </a:p>
          <a:p>
            <a:r>
              <a:rPr lang="en-US"/>
              <a:t>-6.0 OS supports only SDN connector to one subscription</a:t>
            </a:r>
          </a:p>
          <a:p>
            <a:r>
              <a:rPr lang="en-US"/>
              <a:t>-Firewall VM needs to have 4 NICs, expensive !</a:t>
            </a:r>
          </a:p>
          <a:p>
            <a:endParaRPr lang="en-US"/>
          </a:p>
          <a:p>
            <a:endParaRPr lang="en-US"/>
          </a:p>
          <a:p>
            <a:r>
              <a:rPr lang="en-US"/>
              <a:t>Pros</a:t>
            </a:r>
          </a:p>
          <a:p>
            <a:r>
              <a:rPr lang="en-US"/>
              <a:t>-customer can use lift &amp; shift approach as configuration is simplier than with External and Internal LB in AA cluster</a:t>
            </a:r>
          </a:p>
          <a:p>
            <a:r>
              <a:rPr lang="en-US"/>
              <a:t>-simplier architecture than AA cluster</a:t>
            </a:r>
          </a:p>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10</a:t>
            </a:fld>
            <a:endParaRPr lang="en-US"/>
          </a:p>
        </p:txBody>
      </p:sp>
    </p:spTree>
    <p:extLst>
      <p:ext uri="{BB962C8B-B14F-4D97-AF65-F5344CB8AC3E}">
        <p14:creationId xmlns:p14="http://schemas.microsoft.com/office/powerpoint/2010/main" val="23365898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11</a:t>
            </a:fld>
            <a:endParaRPr lang="en-US"/>
          </a:p>
        </p:txBody>
      </p:sp>
    </p:spTree>
    <p:extLst>
      <p:ext uri="{BB962C8B-B14F-4D97-AF65-F5344CB8AC3E}">
        <p14:creationId xmlns:p14="http://schemas.microsoft.com/office/powerpoint/2010/main" val="16279515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test:</a:t>
            </a:r>
          </a:p>
          <a:p>
            <a:r>
              <a:rPr lang="en-US"/>
              <a:t>6.0.4 Failover does the SDN connector requires a resource group or not? It is not required for object retrieval but is it required for failover</a:t>
            </a:r>
          </a:p>
          <a:p>
            <a:r>
              <a:rPr lang="en-US"/>
              <a:t>6.2.0 Change UDR with same UDR name in different subscriptions</a:t>
            </a:r>
          </a:p>
          <a:p>
            <a:endParaRPr lang="en-US"/>
          </a:p>
        </p:txBody>
      </p:sp>
      <p:sp>
        <p:nvSpPr>
          <p:cNvPr id="4" name="Slide Number Placeholder 3"/>
          <p:cNvSpPr>
            <a:spLocks noGrp="1"/>
          </p:cNvSpPr>
          <p:nvPr>
            <p:ph type="sldNum" sz="quarter" idx="5"/>
          </p:nvPr>
        </p:nvSpPr>
        <p:spPr/>
        <p:txBody>
          <a:bodyPr/>
          <a:lstStyle/>
          <a:p>
            <a:fld id="{6BA5BCC9-2D58-BC45-8057-F0927490CD17}" type="slidenum">
              <a:rPr lang="en-US" smtClean="0"/>
              <a:t>12</a:t>
            </a:fld>
            <a:endParaRPr lang="en-US"/>
          </a:p>
        </p:txBody>
      </p:sp>
    </p:spTree>
    <p:extLst>
      <p:ext uri="{BB962C8B-B14F-4D97-AF65-F5344CB8AC3E}">
        <p14:creationId xmlns:p14="http://schemas.microsoft.com/office/powerpoint/2010/main" val="5848045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F092D7-6796-4FD7-A1F2-86D667627CE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4DF215-05E9-C34F-BE5C-C015F18DBE2D}"/>
              </a:ext>
            </a:extLst>
          </p:cNvPr>
          <p:cNvSpPr>
            <a:spLocks noGrp="1"/>
          </p:cNvSpPr>
          <p:nvPr>
            <p:ph type="ctrTitle" hasCustomPrompt="1"/>
          </p:nvPr>
        </p:nvSpPr>
        <p:spPr>
          <a:xfrm>
            <a:off x="2423430" y="2528653"/>
            <a:ext cx="8337506" cy="1534889"/>
          </a:xfrm>
          <a:prstGeom prst="rect">
            <a:avLst/>
          </a:prstGeom>
        </p:spPr>
        <p:txBody>
          <a:bodyPr anchor="b" anchorCtr="0">
            <a:noAutofit/>
          </a:bodyPr>
          <a:lstStyle>
            <a:lvl1pPr algn="l">
              <a:defRPr sz="4700" b="1" spc="-150">
                <a:solidFill>
                  <a:schemeClr val="bg1"/>
                </a:solidFill>
              </a:defRPr>
            </a:lvl1pPr>
          </a:lstStyle>
          <a:p>
            <a:r>
              <a:rPr lang="en-US" dirty="0"/>
              <a:t>Presentation Title</a:t>
            </a:r>
          </a:p>
        </p:txBody>
      </p:sp>
      <p:sp>
        <p:nvSpPr>
          <p:cNvPr id="3" name="Subtitle 2">
            <a:extLst>
              <a:ext uri="{FF2B5EF4-FFF2-40B4-BE49-F238E27FC236}">
                <a16:creationId xmlns:a16="http://schemas.microsoft.com/office/drawing/2014/main" id="{85DC2342-CB09-EB43-9AE5-CFFC37C99113}"/>
              </a:ext>
            </a:extLst>
          </p:cNvPr>
          <p:cNvSpPr>
            <a:spLocks noGrp="1"/>
          </p:cNvSpPr>
          <p:nvPr>
            <p:ph type="subTitle" idx="1" hasCustomPrompt="1"/>
          </p:nvPr>
        </p:nvSpPr>
        <p:spPr>
          <a:xfrm>
            <a:off x="2423430" y="4203576"/>
            <a:ext cx="7596188" cy="830122"/>
          </a:xfrm>
          <a:prstGeom prst="rect">
            <a:avLst/>
          </a:prstGeom>
        </p:spPr>
        <p:txBody>
          <a:bodyPr wrap="square">
            <a:noAutofit/>
          </a:bodyPr>
          <a:lstStyle>
            <a:lvl1pPr marL="0" indent="0" algn="l">
              <a:buNone/>
              <a:defRPr sz="2600" spc="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pic>
        <p:nvPicPr>
          <p:cNvPr id="9" name="Graphic 8">
            <a:extLst>
              <a:ext uri="{FF2B5EF4-FFF2-40B4-BE49-F238E27FC236}">
                <a16:creationId xmlns:a16="http://schemas.microsoft.com/office/drawing/2014/main" id="{8438AAA4-4886-154D-84C5-EF7C0D32128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411164" y="1709640"/>
            <a:ext cx="2409273" cy="278968"/>
          </a:xfrm>
          <a:prstGeom prst="rect">
            <a:avLst/>
          </a:prstGeom>
        </p:spPr>
      </p:pic>
    </p:spTree>
    <p:extLst>
      <p:ext uri="{BB962C8B-B14F-4D97-AF65-F5344CB8AC3E}">
        <p14:creationId xmlns:p14="http://schemas.microsoft.com/office/powerpoint/2010/main" val="35050760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caption">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p:nvPr>
        </p:nvSpPr>
        <p:spPr>
          <a:xfrm>
            <a:off x="731738" y="1333500"/>
            <a:ext cx="5288062" cy="3594691"/>
          </a:xfrm>
          <a:prstGeom prst="rect">
            <a:avLst/>
          </a:prstGeom>
        </p:spPr>
        <p:txBody>
          <a:bodyPr>
            <a:noAutofit/>
          </a:bodyPr>
          <a:lstStyle>
            <a:lvl1pPr marL="0" indent="0">
              <a:lnSpc>
                <a:spcPct val="90000"/>
              </a:lnSpc>
              <a:buNone/>
              <a:defRPr sz="2000">
                <a:solidFill>
                  <a:schemeClr val="tx1"/>
                </a:solidFill>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p:nvPr>
        </p:nvSpPr>
        <p:spPr>
          <a:xfrm>
            <a:off x="6181344" y="1333500"/>
            <a:ext cx="5278918" cy="3594691"/>
          </a:xfrm>
          <a:prstGeom prst="rect">
            <a:avLst/>
          </a:prstGeom>
        </p:spPr>
        <p:txBody>
          <a:bodyPr>
            <a:noAutofit/>
          </a:bodyPr>
          <a:lstStyle>
            <a:lvl1pPr marL="0" indent="0">
              <a:lnSpc>
                <a:spcPct val="90000"/>
              </a:lnSpc>
              <a:buNone/>
              <a:defRPr sz="2000">
                <a:solidFill>
                  <a:schemeClr val="tx1"/>
                </a:solidFill>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p:txBody>
      </p:sp>
      <p:sp>
        <p:nvSpPr>
          <p:cNvPr id="7" name="Text Placeholder 6">
            <a:extLst>
              <a:ext uri="{FF2B5EF4-FFF2-40B4-BE49-F238E27FC236}">
                <a16:creationId xmlns:a16="http://schemas.microsoft.com/office/drawing/2014/main" id="{D47C0A4E-F0F5-BE4B-A4E2-B30FB22DBFB9}"/>
              </a:ext>
            </a:extLst>
          </p:cNvPr>
          <p:cNvSpPr>
            <a:spLocks noGrp="1"/>
          </p:cNvSpPr>
          <p:nvPr>
            <p:ph type="body" sz="quarter" idx="13" hasCustomPrompt="1"/>
          </p:nvPr>
        </p:nvSpPr>
        <p:spPr>
          <a:xfrm>
            <a:off x="731738" y="5024738"/>
            <a:ext cx="5284787" cy="855662"/>
          </a:xfrm>
          <a:prstGeom prst="rect">
            <a:avLst/>
          </a:prstGeom>
        </p:spPr>
        <p:txBody>
          <a:bodyPr>
            <a:normAutofit/>
          </a:bodyPr>
          <a:lstStyle>
            <a:lvl1pPr marL="0" indent="0">
              <a:lnSpc>
                <a:spcPct val="90000"/>
              </a:lnSpc>
              <a:buNone/>
              <a:defRPr sz="1800"/>
            </a:lvl1pPr>
          </a:lstStyle>
          <a:p>
            <a:pPr lvl="0"/>
            <a:r>
              <a:rPr lang="en-US" dirty="0"/>
              <a:t>Brief caption or descriptive statement</a:t>
            </a:r>
          </a:p>
          <a:p>
            <a:pPr lvl="0"/>
            <a:r>
              <a:rPr lang="en-US" dirty="0"/>
              <a:t>Relating to picture</a:t>
            </a:r>
          </a:p>
        </p:txBody>
      </p:sp>
      <p:sp>
        <p:nvSpPr>
          <p:cNvPr id="9" name="Text Placeholder 6">
            <a:extLst>
              <a:ext uri="{FF2B5EF4-FFF2-40B4-BE49-F238E27FC236}">
                <a16:creationId xmlns:a16="http://schemas.microsoft.com/office/drawing/2014/main" id="{B0F1D633-E4A8-504F-A385-0A6D0310CE04}"/>
              </a:ext>
            </a:extLst>
          </p:cNvPr>
          <p:cNvSpPr>
            <a:spLocks noGrp="1"/>
          </p:cNvSpPr>
          <p:nvPr>
            <p:ph type="body" sz="quarter" idx="14" hasCustomPrompt="1"/>
          </p:nvPr>
        </p:nvSpPr>
        <p:spPr>
          <a:xfrm>
            <a:off x="6181345" y="5024738"/>
            <a:ext cx="5286755" cy="855662"/>
          </a:xfrm>
          <a:prstGeom prst="rect">
            <a:avLst/>
          </a:prstGeom>
        </p:spPr>
        <p:txBody>
          <a:bodyPr>
            <a:normAutofit/>
          </a:bodyPr>
          <a:lstStyle>
            <a:lvl1pPr marL="0" indent="0">
              <a:lnSpc>
                <a:spcPct val="90000"/>
              </a:lnSpc>
              <a:buNone/>
              <a:defRPr sz="1800"/>
            </a:lvl1pPr>
          </a:lstStyle>
          <a:p>
            <a:pPr lvl="0"/>
            <a:r>
              <a:rPr lang="en-US" dirty="0"/>
              <a:t>Brief caption or descriptive statement</a:t>
            </a:r>
          </a:p>
          <a:p>
            <a:pPr lvl="0"/>
            <a:r>
              <a:rPr lang="en-US" dirty="0"/>
              <a:t>Relating to picture</a:t>
            </a:r>
          </a:p>
        </p:txBody>
      </p:sp>
      <p:sp>
        <p:nvSpPr>
          <p:cNvPr id="10" name="Title 1">
            <a:extLst>
              <a:ext uri="{FF2B5EF4-FFF2-40B4-BE49-F238E27FC236}">
                <a16:creationId xmlns:a16="http://schemas.microsoft.com/office/drawing/2014/main" id="{A6097DE4-2D58-9F48-A5E5-D21F3555BEE6}"/>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3404760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heading">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628315" y="1298448"/>
            <a:ext cx="5373198" cy="823912"/>
          </a:xfrm>
          <a:prstGeom prst="rect">
            <a:avLst/>
          </a:prstGeom>
        </p:spPr>
        <p:txBody>
          <a:bodyPr anchor="b">
            <a:noAutofit/>
          </a:bodyPr>
          <a:lstStyle>
            <a:lvl1pPr marL="0" indent="0">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628316" y="2185416"/>
            <a:ext cx="5391484" cy="368458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5" name="Text Placeholder 4">
            <a:extLst>
              <a:ext uri="{FF2B5EF4-FFF2-40B4-BE49-F238E27FC236}">
                <a16:creationId xmlns:a16="http://schemas.microsoft.com/office/drawing/2014/main" id="{13CE70E2-69C2-0143-9D3A-18C5F025E43E}"/>
              </a:ext>
            </a:extLst>
          </p:cNvPr>
          <p:cNvSpPr>
            <a:spLocks noGrp="1"/>
          </p:cNvSpPr>
          <p:nvPr>
            <p:ph type="body" sz="quarter" idx="3"/>
          </p:nvPr>
        </p:nvSpPr>
        <p:spPr>
          <a:xfrm>
            <a:off x="6190488" y="1298448"/>
            <a:ext cx="5277612" cy="823912"/>
          </a:xfrm>
          <a:prstGeom prst="rect">
            <a:avLst/>
          </a:prstGeom>
        </p:spPr>
        <p:txBody>
          <a:bodyPr anchor="b">
            <a:noAutofit/>
          </a:bodyPr>
          <a:lstStyle>
            <a:lvl1pPr marL="0" indent="0">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1AFB09C-3870-2A4D-A9D8-F70837E45014}"/>
              </a:ext>
            </a:extLst>
          </p:cNvPr>
          <p:cNvSpPr>
            <a:spLocks noGrp="1"/>
          </p:cNvSpPr>
          <p:nvPr>
            <p:ph sz="quarter" idx="4" hasCustomPrompt="1"/>
          </p:nvPr>
        </p:nvSpPr>
        <p:spPr>
          <a:xfrm>
            <a:off x="6190488" y="2185416"/>
            <a:ext cx="5277612" cy="368458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7" name="Title 1">
            <a:extLst>
              <a:ext uri="{FF2B5EF4-FFF2-40B4-BE49-F238E27FC236}">
                <a16:creationId xmlns:a16="http://schemas.microsoft.com/office/drawing/2014/main" id="{E178A031-37AD-504A-92DC-F014AEAFD600}"/>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4166156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465" y="1700784"/>
            <a:ext cx="3473450" cy="4351338"/>
          </a:xfrm>
          <a:prstGeom prst="rect">
            <a:avLst/>
          </a:prstGeom>
        </p:spPr>
        <p:txBody>
          <a:bodyPr>
            <a:noAutofit/>
          </a:bodyPr>
          <a:lstStyle>
            <a:lvl1pPr>
              <a:lnSpc>
                <a:spcPct val="90000"/>
              </a:lnSpc>
              <a:spcBef>
                <a:spcPts val="1000"/>
              </a:spcBef>
              <a:defRPr sz="1800">
                <a:solidFill>
                  <a:schemeClr val="tx1"/>
                </a:solidFill>
              </a:defRPr>
            </a:lvl1pPr>
            <a:lvl2pPr>
              <a:lnSpc>
                <a:spcPct val="90000"/>
              </a:lnSpc>
              <a:spcBef>
                <a:spcPts val="600"/>
              </a:spcBef>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4263427" y="1700784"/>
            <a:ext cx="3473450" cy="4351338"/>
          </a:xfrm>
          <a:prstGeom prst="rect">
            <a:avLst/>
          </a:prstGeom>
        </p:spPr>
        <p:txBody>
          <a:bodyPr>
            <a:noAutofit/>
          </a:bodyPr>
          <a:lstStyle>
            <a:lvl1pPr>
              <a:lnSpc>
                <a:spcPct val="90000"/>
              </a:lnSpc>
              <a:spcBef>
                <a:spcPts val="1000"/>
              </a:spcBef>
              <a:defRPr sz="1800">
                <a:solidFill>
                  <a:schemeClr val="tx1"/>
                </a:solidFill>
              </a:defRPr>
            </a:lvl1pPr>
            <a:lvl2pPr>
              <a:lnSpc>
                <a:spcPct val="90000"/>
              </a:lnSpc>
              <a:spcBef>
                <a:spcPts val="600"/>
              </a:spcBef>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6" name="Content Placeholder 3">
            <a:extLst>
              <a:ext uri="{FF2B5EF4-FFF2-40B4-BE49-F238E27FC236}">
                <a16:creationId xmlns:a16="http://schemas.microsoft.com/office/drawing/2014/main" id="{F2B631D9-C77C-824C-BCBE-8B7BFAF111D9}"/>
              </a:ext>
            </a:extLst>
          </p:cNvPr>
          <p:cNvSpPr>
            <a:spLocks noGrp="1"/>
          </p:cNvSpPr>
          <p:nvPr>
            <p:ph sz="half" idx="13" hasCustomPrompt="1"/>
          </p:nvPr>
        </p:nvSpPr>
        <p:spPr>
          <a:xfrm>
            <a:off x="7900389" y="1700784"/>
            <a:ext cx="3470276" cy="4351338"/>
          </a:xfrm>
          <a:prstGeom prst="rect">
            <a:avLst/>
          </a:prstGeom>
        </p:spPr>
        <p:txBody>
          <a:bodyPr>
            <a:noAutofit/>
          </a:bodyPr>
          <a:lstStyle>
            <a:lvl1pPr>
              <a:lnSpc>
                <a:spcPct val="90000"/>
              </a:lnSpc>
              <a:spcBef>
                <a:spcPts val="1000"/>
              </a:spcBef>
              <a:defRPr sz="1800">
                <a:solidFill>
                  <a:schemeClr val="tx1"/>
                </a:solidFill>
              </a:defRPr>
            </a:lvl1pPr>
            <a:lvl2pPr>
              <a:lnSpc>
                <a:spcPct val="90000"/>
              </a:lnSpc>
              <a:spcBef>
                <a:spcPts val="600"/>
              </a:spcBef>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7" name="Title 1">
            <a:extLst>
              <a:ext uri="{FF2B5EF4-FFF2-40B4-BE49-F238E27FC236}">
                <a16:creationId xmlns:a16="http://schemas.microsoft.com/office/drawing/2014/main" id="{547D5C90-51D3-B846-A0DB-89367F833066}"/>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3372393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heading, subtitle">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628316" y="1298448"/>
            <a:ext cx="3569033" cy="822960"/>
          </a:xfrm>
          <a:prstGeom prst="rect">
            <a:avLst/>
          </a:prstGeom>
        </p:spPr>
        <p:txBody>
          <a:bodyPr anchor="b">
            <a:noAutofit/>
          </a:bodyPr>
          <a:lstStyle>
            <a:lvl1pPr marL="0" indent="0">
              <a:buNone/>
              <a:defRPr sz="22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628316" y="2185416"/>
            <a:ext cx="3569033" cy="3994722"/>
          </a:xfrm>
          <a:prstGeom prst="rect">
            <a:avLst/>
          </a:prstGeom>
        </p:spPr>
        <p:txBody>
          <a:bodyPr>
            <a:noAutofit/>
          </a:bodyPr>
          <a:lstStyle>
            <a:lvl1pPr>
              <a:lnSpc>
                <a:spcPts val="2000"/>
              </a:lnSpc>
              <a:defRPr sz="1800">
                <a:solidFill>
                  <a:schemeClr val="tx1"/>
                </a:solidFill>
              </a:defRPr>
            </a:lvl1pPr>
            <a:lvl2pPr>
              <a:lnSpc>
                <a:spcPts val="2000"/>
              </a:lnSpc>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8" name="Text Placeholder 2">
            <a:extLst>
              <a:ext uri="{FF2B5EF4-FFF2-40B4-BE49-F238E27FC236}">
                <a16:creationId xmlns:a16="http://schemas.microsoft.com/office/drawing/2014/main" id="{F4EE19DC-8D4E-D341-8AA8-3FB30FDC4F26}"/>
              </a:ext>
            </a:extLst>
          </p:cNvPr>
          <p:cNvSpPr>
            <a:spLocks noGrp="1"/>
          </p:cNvSpPr>
          <p:nvPr>
            <p:ph type="body" idx="13"/>
          </p:nvPr>
        </p:nvSpPr>
        <p:spPr>
          <a:xfrm>
            <a:off x="4259607" y="1298448"/>
            <a:ext cx="3573117" cy="822960"/>
          </a:xfrm>
          <a:prstGeom prst="rect">
            <a:avLst/>
          </a:prstGeom>
        </p:spPr>
        <p:txBody>
          <a:bodyPr anchor="b">
            <a:noAutofit/>
          </a:bodyPr>
          <a:lstStyle>
            <a:lvl1pPr marL="0" indent="0">
              <a:buNone/>
              <a:defRPr sz="22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9" name="Content Placeholder 3">
            <a:extLst>
              <a:ext uri="{FF2B5EF4-FFF2-40B4-BE49-F238E27FC236}">
                <a16:creationId xmlns:a16="http://schemas.microsoft.com/office/drawing/2014/main" id="{3A2BD903-D929-C24D-98CA-F0E2548FB58C}"/>
              </a:ext>
            </a:extLst>
          </p:cNvPr>
          <p:cNvSpPr>
            <a:spLocks noGrp="1"/>
          </p:cNvSpPr>
          <p:nvPr>
            <p:ph sz="half" idx="14" hasCustomPrompt="1"/>
          </p:nvPr>
        </p:nvSpPr>
        <p:spPr>
          <a:xfrm>
            <a:off x="4259607" y="2185416"/>
            <a:ext cx="3573117" cy="3994722"/>
          </a:xfrm>
          <a:prstGeom prst="rect">
            <a:avLst/>
          </a:prstGeom>
        </p:spPr>
        <p:txBody>
          <a:bodyPr>
            <a:noAutofit/>
          </a:bodyPr>
          <a:lstStyle>
            <a:lvl1pPr>
              <a:lnSpc>
                <a:spcPts val="2000"/>
              </a:lnSpc>
              <a:defRPr sz="1800">
                <a:solidFill>
                  <a:schemeClr val="tx1"/>
                </a:solidFill>
              </a:defRPr>
            </a:lvl1pPr>
            <a:lvl2pPr>
              <a:lnSpc>
                <a:spcPts val="2000"/>
              </a:lnSpc>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11" name="Text Placeholder 2">
            <a:extLst>
              <a:ext uri="{FF2B5EF4-FFF2-40B4-BE49-F238E27FC236}">
                <a16:creationId xmlns:a16="http://schemas.microsoft.com/office/drawing/2014/main" id="{E4048257-3ABC-6D48-888B-07E54907D07B}"/>
              </a:ext>
            </a:extLst>
          </p:cNvPr>
          <p:cNvSpPr>
            <a:spLocks noGrp="1"/>
          </p:cNvSpPr>
          <p:nvPr>
            <p:ph type="body" idx="15"/>
          </p:nvPr>
        </p:nvSpPr>
        <p:spPr>
          <a:xfrm>
            <a:off x="7893263" y="1298448"/>
            <a:ext cx="3573117" cy="822960"/>
          </a:xfrm>
          <a:prstGeom prst="rect">
            <a:avLst/>
          </a:prstGeom>
        </p:spPr>
        <p:txBody>
          <a:bodyPr anchor="b">
            <a:noAutofit/>
          </a:bodyPr>
          <a:lstStyle>
            <a:lvl1pPr marL="0" indent="0">
              <a:buNone/>
              <a:defRPr sz="22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13" name="Content Placeholder 3">
            <a:extLst>
              <a:ext uri="{FF2B5EF4-FFF2-40B4-BE49-F238E27FC236}">
                <a16:creationId xmlns:a16="http://schemas.microsoft.com/office/drawing/2014/main" id="{DD2C53F7-B3F3-6E4E-8CD8-FE8394323B47}"/>
              </a:ext>
            </a:extLst>
          </p:cNvPr>
          <p:cNvSpPr>
            <a:spLocks noGrp="1"/>
          </p:cNvSpPr>
          <p:nvPr>
            <p:ph sz="half" idx="16" hasCustomPrompt="1"/>
          </p:nvPr>
        </p:nvSpPr>
        <p:spPr>
          <a:xfrm>
            <a:off x="7893263" y="2185416"/>
            <a:ext cx="3573117" cy="3994722"/>
          </a:xfrm>
          <a:prstGeom prst="rect">
            <a:avLst/>
          </a:prstGeom>
        </p:spPr>
        <p:txBody>
          <a:bodyPr>
            <a:noAutofit/>
          </a:bodyPr>
          <a:lstStyle>
            <a:lvl1pPr>
              <a:lnSpc>
                <a:spcPts val="2000"/>
              </a:lnSpc>
              <a:defRPr sz="1800">
                <a:solidFill>
                  <a:schemeClr val="tx1"/>
                </a:solidFill>
              </a:defRPr>
            </a:lvl1pPr>
            <a:lvl2pPr>
              <a:lnSpc>
                <a:spcPts val="2000"/>
              </a:lnSpc>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12" name="Title 1">
            <a:extLst>
              <a:ext uri="{FF2B5EF4-FFF2-40B4-BE49-F238E27FC236}">
                <a16:creationId xmlns:a16="http://schemas.microsoft.com/office/drawing/2014/main" id="{64A46A50-B903-3347-8772-58625E888DDF}"/>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
        <p:nvSpPr>
          <p:cNvPr id="14" name="Text Placeholder 3">
            <a:extLst>
              <a:ext uri="{FF2B5EF4-FFF2-40B4-BE49-F238E27FC236}">
                <a16:creationId xmlns:a16="http://schemas.microsoft.com/office/drawing/2014/main" id="{42E9CA0C-3C26-4A44-8287-9C4E9B9334E7}"/>
              </a:ext>
            </a:extLst>
          </p:cNvPr>
          <p:cNvSpPr>
            <a:spLocks noGrp="1"/>
          </p:cNvSpPr>
          <p:nvPr>
            <p:ph type="body" sz="quarter" idx="17"/>
          </p:nvPr>
        </p:nvSpPr>
        <p:spPr>
          <a:xfrm>
            <a:off x="627062" y="922044"/>
            <a:ext cx="10841038" cy="413335"/>
          </a:xfrm>
          <a:prstGeom prst="rect">
            <a:avLst/>
          </a:prstGeom>
        </p:spPr>
        <p:txBody>
          <a:bodyPr anchor="t"/>
          <a:lstStyle>
            <a:lvl1pPr marL="0" indent="0">
              <a:buNone/>
              <a:defRPr sz="24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Tree>
    <p:extLst>
      <p:ext uri="{BB962C8B-B14F-4D97-AF65-F5344CB8AC3E}">
        <p14:creationId xmlns:p14="http://schemas.microsoft.com/office/powerpoint/2010/main" val="3903976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7554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104" userDrawn="1">
          <p15:clr>
            <a:srgbClr val="FBAE40"/>
          </p15:clr>
        </p15:guide>
        <p15:guide id="2" pos="456" userDrawn="1">
          <p15:clr>
            <a:srgbClr val="FBAE40"/>
          </p15:clr>
        </p15:guide>
        <p15:guide id="3" pos="114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B62BDF-09FE-7041-A88C-CA70903E3763}"/>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240321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_subtitle">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139B9B9-ED44-2447-974C-7B2A212A9138}"/>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
        <p:nvSpPr>
          <p:cNvPr id="6" name="Text Placeholder 3">
            <a:extLst>
              <a:ext uri="{FF2B5EF4-FFF2-40B4-BE49-F238E27FC236}">
                <a16:creationId xmlns:a16="http://schemas.microsoft.com/office/drawing/2014/main" id="{0FB58AD4-B5F7-C348-B8E3-10DC77F1F991}"/>
              </a:ext>
            </a:extLst>
          </p:cNvPr>
          <p:cNvSpPr>
            <a:spLocks noGrp="1"/>
          </p:cNvSpPr>
          <p:nvPr>
            <p:ph type="body" sz="quarter" idx="15"/>
          </p:nvPr>
        </p:nvSpPr>
        <p:spPr>
          <a:xfrm>
            <a:off x="627062" y="922044"/>
            <a:ext cx="10841038" cy="413335"/>
          </a:xfrm>
          <a:prstGeom prst="rect">
            <a:avLst/>
          </a:prstGeom>
        </p:spPr>
        <p:txBody>
          <a:bodyPr anchor="t"/>
          <a:lstStyle>
            <a:lvl1pPr marL="0" indent="0">
              <a:buNone/>
              <a:defRPr sz="24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Tree>
    <p:extLst>
      <p:ext uri="{BB962C8B-B14F-4D97-AF65-F5344CB8AC3E}">
        <p14:creationId xmlns:p14="http://schemas.microsoft.com/office/powerpoint/2010/main" val="389356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31837" y="1333501"/>
            <a:ext cx="7100887" cy="4550134"/>
          </a:xfrm>
          <a:prstGeom prst="rect">
            <a:avLst/>
          </a:prstGeom>
        </p:spPr>
        <p:txBody>
          <a:bodyPr/>
          <a:lstStyle>
            <a:lvl1pPr marL="0" indent="0">
              <a:buNone/>
              <a:defRPr/>
            </a:lvl1pPr>
          </a:lstStyle>
          <a:p>
            <a:r>
              <a:rPr lang="en-US"/>
              <a:t>Click icon to add picture</a:t>
            </a:r>
          </a:p>
        </p:txBody>
      </p:sp>
      <p:sp>
        <p:nvSpPr>
          <p:cNvPr id="9" name="Text Placeholder 8">
            <a:extLst>
              <a:ext uri="{FF2B5EF4-FFF2-40B4-BE49-F238E27FC236}">
                <a16:creationId xmlns:a16="http://schemas.microsoft.com/office/drawing/2014/main" id="{6AD0FC58-C2A0-D94B-B6DA-C2E33F42598A}"/>
              </a:ext>
            </a:extLst>
          </p:cNvPr>
          <p:cNvSpPr>
            <a:spLocks noGrp="1"/>
          </p:cNvSpPr>
          <p:nvPr>
            <p:ph type="body" sz="quarter" idx="14" hasCustomPrompt="1"/>
          </p:nvPr>
        </p:nvSpPr>
        <p:spPr>
          <a:xfrm>
            <a:off x="7899816" y="1333502"/>
            <a:ext cx="3568284" cy="4550132"/>
          </a:xfrm>
          <a:prstGeom prst="rect">
            <a:avLst/>
          </a:prstGeom>
        </p:spPr>
        <p:txBody>
          <a:bodyPr>
            <a:normAutofit/>
          </a:bodyPr>
          <a:lstStyle>
            <a:lvl1pPr marL="0" indent="0">
              <a:lnSpc>
                <a:spcPct val="90000"/>
              </a:lnSpc>
              <a:buNone/>
              <a:defRPr sz="2000"/>
            </a:lvl1pPr>
          </a:lstStyle>
          <a:p>
            <a:pPr lvl="0"/>
            <a:r>
              <a:rPr lang="en-US" sz="2000" dirty="0"/>
              <a:t>Brief caption or descriptive</a:t>
            </a:r>
          </a:p>
          <a:p>
            <a:pPr lvl="0"/>
            <a:r>
              <a:rPr lang="en-US" sz="2000" dirty="0"/>
              <a:t>Statement relating to picture</a:t>
            </a:r>
            <a:endParaRPr lang="en-US" dirty="0"/>
          </a:p>
        </p:txBody>
      </p:sp>
      <p:sp>
        <p:nvSpPr>
          <p:cNvPr id="6" name="Title 1">
            <a:extLst>
              <a:ext uri="{FF2B5EF4-FFF2-40B4-BE49-F238E27FC236}">
                <a16:creationId xmlns:a16="http://schemas.microsoft.com/office/drawing/2014/main" id="{88BCE58D-A19F-254D-833D-BE1804D1BD04}"/>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2256603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10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s with Captions">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31117" y="1333500"/>
            <a:ext cx="5284052" cy="3601721"/>
          </a:xfrm>
          <a:prstGeom prst="rect">
            <a:avLst/>
          </a:prstGeom>
        </p:spPr>
        <p:txBody>
          <a:bodyPr/>
          <a:lstStyle>
            <a:lvl1pPr marL="0" indent="0">
              <a:buNone/>
              <a:defRPr/>
            </a:lvl1pPr>
          </a:lstStyle>
          <a:p>
            <a:r>
              <a:rPr lang="en-US"/>
              <a:t>Click icon to add picture</a:t>
            </a:r>
          </a:p>
        </p:txBody>
      </p:sp>
      <p:sp>
        <p:nvSpPr>
          <p:cNvPr id="8" name="Picture Placeholder 6">
            <a:extLst>
              <a:ext uri="{FF2B5EF4-FFF2-40B4-BE49-F238E27FC236}">
                <a16:creationId xmlns:a16="http://schemas.microsoft.com/office/drawing/2014/main" id="{341FA6D0-835B-D64B-A6E9-EB320408D705}"/>
              </a:ext>
            </a:extLst>
          </p:cNvPr>
          <p:cNvSpPr>
            <a:spLocks noGrp="1"/>
          </p:cNvSpPr>
          <p:nvPr>
            <p:ph type="pic" sz="quarter" idx="14"/>
          </p:nvPr>
        </p:nvSpPr>
        <p:spPr>
          <a:xfrm>
            <a:off x="6176833" y="1333500"/>
            <a:ext cx="5291267" cy="3616547"/>
          </a:xfrm>
          <a:prstGeom prst="rect">
            <a:avLst/>
          </a:prstGeom>
        </p:spPr>
        <p:txBody>
          <a:bodyPr/>
          <a:lstStyle>
            <a:lvl1pPr marL="0" indent="0">
              <a:buNone/>
              <a:defRPr/>
            </a:lvl1pPr>
          </a:lstStyle>
          <a:p>
            <a:r>
              <a:rPr lang="en-US"/>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732355" y="5056551"/>
            <a:ext cx="5284052" cy="827087"/>
          </a:xfrm>
          <a:prstGeom prst="rect">
            <a:avLst/>
          </a:prstGeom>
        </p:spPr>
        <p:txBody>
          <a:bodyPr>
            <a:normAutofit/>
          </a:bodyPr>
          <a:lstStyle>
            <a:lvl1pPr marL="0" indent="0">
              <a:buNone/>
              <a:defRPr sz="1800"/>
            </a:lvl1pPr>
          </a:lstStyle>
          <a:p>
            <a:pPr lvl="0"/>
            <a:r>
              <a:rPr lang="en-US" sz="1800" dirty="0"/>
              <a:t>Brief caption or descriptive statement relating </a:t>
            </a:r>
            <a:br>
              <a:rPr lang="en-US" sz="1800" dirty="0"/>
            </a:br>
            <a:r>
              <a:rPr lang="en-US" sz="1800" dirty="0"/>
              <a:t>to picture</a:t>
            </a:r>
            <a:endParaRPr lang="en-US" dirty="0"/>
          </a:p>
        </p:txBody>
      </p:sp>
      <p:sp>
        <p:nvSpPr>
          <p:cNvPr id="11" name="Text Placeholder 9">
            <a:extLst>
              <a:ext uri="{FF2B5EF4-FFF2-40B4-BE49-F238E27FC236}">
                <a16:creationId xmlns:a16="http://schemas.microsoft.com/office/drawing/2014/main" id="{93662F84-B0B5-9A45-B477-D6B88CC0926C}"/>
              </a:ext>
            </a:extLst>
          </p:cNvPr>
          <p:cNvSpPr>
            <a:spLocks noGrp="1"/>
          </p:cNvSpPr>
          <p:nvPr>
            <p:ph type="body" sz="quarter" idx="16" hasCustomPrompt="1"/>
          </p:nvPr>
        </p:nvSpPr>
        <p:spPr>
          <a:xfrm>
            <a:off x="6176833" y="5056551"/>
            <a:ext cx="5291267" cy="827087"/>
          </a:xfrm>
          <a:prstGeom prst="rect">
            <a:avLst/>
          </a:prstGeom>
        </p:spPr>
        <p:txBody>
          <a:bodyPr>
            <a:normAutofit/>
          </a:bodyPr>
          <a:lstStyle>
            <a:lvl1pPr marL="0" indent="0">
              <a:buNone/>
              <a:defRPr sz="1800"/>
            </a:lvl1pPr>
          </a:lstStyle>
          <a:p>
            <a:pPr lvl="0"/>
            <a:r>
              <a:rPr lang="en-US" sz="1800" dirty="0"/>
              <a:t>Brief caption or descriptive statement relating </a:t>
            </a:r>
            <a:br>
              <a:rPr lang="en-US" sz="1800" dirty="0"/>
            </a:br>
            <a:r>
              <a:rPr lang="en-US" sz="1800" dirty="0"/>
              <a:t>to picture</a:t>
            </a:r>
            <a:endParaRPr lang="en-US" dirty="0"/>
          </a:p>
        </p:txBody>
      </p:sp>
      <p:sp>
        <p:nvSpPr>
          <p:cNvPr id="9" name="Title 1">
            <a:extLst>
              <a:ext uri="{FF2B5EF4-FFF2-40B4-BE49-F238E27FC236}">
                <a16:creationId xmlns:a16="http://schemas.microsoft.com/office/drawing/2014/main" id="{AC7D8CEB-BB8E-1048-B979-FDAB5E5A6CE4}"/>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1840513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s with Captions">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28404" y="1700783"/>
            <a:ext cx="3468945" cy="3234895"/>
          </a:xfrm>
          <a:prstGeom prst="rect">
            <a:avLst/>
          </a:prstGeom>
        </p:spPr>
        <p:txBody>
          <a:bodyPr/>
          <a:lstStyle>
            <a:lvl1pPr marL="0" indent="0">
              <a:buNone/>
              <a:defRPr/>
            </a:lvl1pPr>
          </a:lstStyle>
          <a:p>
            <a:r>
              <a:rPr lang="en-US"/>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732908" y="5056552"/>
            <a:ext cx="3473450" cy="827087"/>
          </a:xfrm>
          <a:prstGeom prst="rect">
            <a:avLst/>
          </a:prstGeom>
        </p:spPr>
        <p:txBody>
          <a:bodyPr>
            <a:normAutofit/>
          </a:bodyPr>
          <a:lstStyle>
            <a:lvl1pPr marL="0" indent="0">
              <a:buNone/>
              <a:defRPr sz="1600"/>
            </a:lvl1pPr>
          </a:lstStyle>
          <a:p>
            <a:pPr lvl="0"/>
            <a:r>
              <a:rPr lang="en-US" sz="1800" dirty="0"/>
              <a:t>Brief caption or descriptive statement relating to picture</a:t>
            </a:r>
            <a:endParaRPr lang="en-US" dirty="0"/>
          </a:p>
        </p:txBody>
      </p:sp>
      <p:sp>
        <p:nvSpPr>
          <p:cNvPr id="12" name="Picture Placeholder 6">
            <a:extLst>
              <a:ext uri="{FF2B5EF4-FFF2-40B4-BE49-F238E27FC236}">
                <a16:creationId xmlns:a16="http://schemas.microsoft.com/office/drawing/2014/main" id="{E29608CA-13F2-424A-983D-EF48D52663D4}"/>
              </a:ext>
            </a:extLst>
          </p:cNvPr>
          <p:cNvSpPr>
            <a:spLocks noGrp="1"/>
          </p:cNvSpPr>
          <p:nvPr>
            <p:ph type="pic" sz="quarter" idx="17"/>
          </p:nvPr>
        </p:nvSpPr>
        <p:spPr>
          <a:xfrm>
            <a:off x="4360863" y="1700783"/>
            <a:ext cx="3471861" cy="3234895"/>
          </a:xfrm>
          <a:prstGeom prst="rect">
            <a:avLst/>
          </a:prstGeom>
        </p:spPr>
        <p:txBody>
          <a:bodyPr/>
          <a:lstStyle>
            <a:lvl1pPr marL="0" indent="0">
              <a:buNone/>
              <a:defRPr/>
            </a:lvl1pPr>
          </a:lstStyle>
          <a:p>
            <a:r>
              <a:rPr lang="en-US"/>
              <a:t>Click icon to add picture</a:t>
            </a:r>
          </a:p>
        </p:txBody>
      </p:sp>
      <p:sp>
        <p:nvSpPr>
          <p:cNvPr id="13" name="Picture Placeholder 6">
            <a:extLst>
              <a:ext uri="{FF2B5EF4-FFF2-40B4-BE49-F238E27FC236}">
                <a16:creationId xmlns:a16="http://schemas.microsoft.com/office/drawing/2014/main" id="{9B79A963-562D-E543-9F8B-E434F10ED703}"/>
              </a:ext>
            </a:extLst>
          </p:cNvPr>
          <p:cNvSpPr>
            <a:spLocks noGrp="1"/>
          </p:cNvSpPr>
          <p:nvPr>
            <p:ph type="pic" sz="quarter" idx="18"/>
          </p:nvPr>
        </p:nvSpPr>
        <p:spPr>
          <a:xfrm>
            <a:off x="7996238" y="1700783"/>
            <a:ext cx="3471862" cy="3234895"/>
          </a:xfrm>
          <a:prstGeom prst="rect">
            <a:avLst/>
          </a:prstGeom>
        </p:spPr>
        <p:txBody>
          <a:bodyPr/>
          <a:lstStyle>
            <a:lvl1pPr marL="0" indent="0">
              <a:buNone/>
              <a:defRPr/>
            </a:lvl1pPr>
          </a:lstStyle>
          <a:p>
            <a:r>
              <a:rPr lang="en-US"/>
              <a:t>Click icon to add picture</a:t>
            </a:r>
          </a:p>
        </p:txBody>
      </p:sp>
      <p:sp>
        <p:nvSpPr>
          <p:cNvPr id="14" name="Text Placeholder 9">
            <a:extLst>
              <a:ext uri="{FF2B5EF4-FFF2-40B4-BE49-F238E27FC236}">
                <a16:creationId xmlns:a16="http://schemas.microsoft.com/office/drawing/2014/main" id="{5662793B-8197-B643-B782-F262E1B1EAF2}"/>
              </a:ext>
            </a:extLst>
          </p:cNvPr>
          <p:cNvSpPr>
            <a:spLocks noGrp="1"/>
          </p:cNvSpPr>
          <p:nvPr>
            <p:ph type="body" sz="quarter" idx="19" hasCustomPrompt="1"/>
          </p:nvPr>
        </p:nvSpPr>
        <p:spPr>
          <a:xfrm>
            <a:off x="4360863" y="5056552"/>
            <a:ext cx="3465863" cy="827087"/>
          </a:xfrm>
          <a:prstGeom prst="rect">
            <a:avLst/>
          </a:prstGeom>
        </p:spPr>
        <p:txBody>
          <a:bodyPr>
            <a:normAutofit/>
          </a:bodyPr>
          <a:lstStyle>
            <a:lvl1pPr marL="0" indent="0">
              <a:buNone/>
              <a:defRPr sz="1600"/>
            </a:lvl1pPr>
          </a:lstStyle>
          <a:p>
            <a:pPr lvl="0"/>
            <a:r>
              <a:rPr lang="en-US" sz="1800" dirty="0"/>
              <a:t>Brief caption or descriptive statement relating to picture</a:t>
            </a:r>
            <a:endParaRPr lang="en-US" dirty="0"/>
          </a:p>
        </p:txBody>
      </p:sp>
      <p:sp>
        <p:nvSpPr>
          <p:cNvPr id="15" name="Text Placeholder 9">
            <a:extLst>
              <a:ext uri="{FF2B5EF4-FFF2-40B4-BE49-F238E27FC236}">
                <a16:creationId xmlns:a16="http://schemas.microsoft.com/office/drawing/2014/main" id="{7BDA6846-9778-CB4D-9D85-1FD107D64C1B}"/>
              </a:ext>
            </a:extLst>
          </p:cNvPr>
          <p:cNvSpPr>
            <a:spLocks noGrp="1"/>
          </p:cNvSpPr>
          <p:nvPr>
            <p:ph type="body" sz="quarter" idx="20" hasCustomPrompt="1"/>
          </p:nvPr>
        </p:nvSpPr>
        <p:spPr>
          <a:xfrm>
            <a:off x="7996238" y="5056552"/>
            <a:ext cx="3471862" cy="827087"/>
          </a:xfrm>
          <a:prstGeom prst="rect">
            <a:avLst/>
          </a:prstGeom>
        </p:spPr>
        <p:txBody>
          <a:bodyPr>
            <a:normAutofit/>
          </a:bodyPr>
          <a:lstStyle>
            <a:lvl1pPr marL="0" indent="0">
              <a:buNone/>
              <a:defRPr sz="1600"/>
            </a:lvl1pPr>
          </a:lstStyle>
          <a:p>
            <a:pPr lvl="0"/>
            <a:r>
              <a:rPr lang="en-US" sz="1800" dirty="0"/>
              <a:t>Brief caption or descriptive statement relating to picture</a:t>
            </a:r>
            <a:endParaRPr lang="en-US" dirty="0"/>
          </a:p>
        </p:txBody>
      </p:sp>
      <p:sp>
        <p:nvSpPr>
          <p:cNvPr id="9" name="Title 1">
            <a:extLst>
              <a:ext uri="{FF2B5EF4-FFF2-40B4-BE49-F238E27FC236}">
                <a16:creationId xmlns:a16="http://schemas.microsoft.com/office/drawing/2014/main" id="{DDBB3E38-26B9-BC4F-B638-1520F3CBA31E}"/>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3924284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A0D5EE-4C5B-48DD-9D28-83952ABB1B29}"/>
              </a:ext>
            </a:extLst>
          </p:cNvPr>
          <p:cNvPicPr>
            <a:picLocks noChangeAspect="1"/>
          </p:cNvPicPr>
          <p:nvPr userDrawn="1"/>
        </p:nvPicPr>
        <p:blipFill rotWithShape="1">
          <a:blip r:embed="rId2"/>
          <a:srcRect t="267"/>
          <a:stretch/>
        </p:blipFill>
        <p:spPr>
          <a:xfrm>
            <a:off x="0" y="0"/>
            <a:ext cx="12192000" cy="6858000"/>
          </a:xfrm>
          <a:prstGeom prst="rect">
            <a:avLst/>
          </a:prstGeom>
        </p:spPr>
      </p:pic>
      <p:sp>
        <p:nvSpPr>
          <p:cNvPr id="7" name="Title 1">
            <a:extLst>
              <a:ext uri="{FF2B5EF4-FFF2-40B4-BE49-F238E27FC236}">
                <a16:creationId xmlns:a16="http://schemas.microsoft.com/office/drawing/2014/main" id="{780388A0-2695-2A48-802A-F42B89DA2C91}"/>
              </a:ext>
            </a:extLst>
          </p:cNvPr>
          <p:cNvSpPr>
            <a:spLocks noGrp="1"/>
          </p:cNvSpPr>
          <p:nvPr>
            <p:ph type="ctrTitle" hasCustomPrompt="1"/>
          </p:nvPr>
        </p:nvSpPr>
        <p:spPr>
          <a:xfrm>
            <a:off x="2980982" y="2057400"/>
            <a:ext cx="8337506" cy="1534889"/>
          </a:xfrm>
          <a:prstGeom prst="rect">
            <a:avLst/>
          </a:prstGeom>
        </p:spPr>
        <p:txBody>
          <a:bodyPr anchor="b" anchorCtr="0">
            <a:noAutofit/>
          </a:bodyPr>
          <a:lstStyle>
            <a:lvl1pPr algn="l">
              <a:defRPr sz="4700" b="1" spc="-150">
                <a:solidFill>
                  <a:srgbClr val="000000"/>
                </a:solidFill>
              </a:defRPr>
            </a:lvl1pPr>
          </a:lstStyle>
          <a:p>
            <a:r>
              <a:rPr lang="en-US" dirty="0"/>
              <a:t>Section Header 1</a:t>
            </a:r>
          </a:p>
        </p:txBody>
      </p:sp>
      <p:sp>
        <p:nvSpPr>
          <p:cNvPr id="8" name="Subtitle 2">
            <a:extLst>
              <a:ext uri="{FF2B5EF4-FFF2-40B4-BE49-F238E27FC236}">
                <a16:creationId xmlns:a16="http://schemas.microsoft.com/office/drawing/2014/main" id="{59FE708A-B440-0C47-A0B7-79CFDABE87FE}"/>
              </a:ext>
            </a:extLst>
          </p:cNvPr>
          <p:cNvSpPr>
            <a:spLocks noGrp="1"/>
          </p:cNvSpPr>
          <p:nvPr>
            <p:ph type="subTitle" idx="1" hasCustomPrompt="1"/>
          </p:nvPr>
        </p:nvSpPr>
        <p:spPr>
          <a:xfrm>
            <a:off x="2980982" y="3732323"/>
            <a:ext cx="7596188" cy="830122"/>
          </a:xfrm>
          <a:prstGeom prst="rect">
            <a:avLst/>
          </a:prstGeom>
        </p:spPr>
        <p:txBody>
          <a:bodyPr wrap="square">
            <a:noAutofit/>
          </a:bodyPr>
          <a:lstStyle>
            <a:lvl1pPr marL="0" indent="0" algn="l">
              <a:buNone/>
              <a:defRPr sz="2600" spc="0">
                <a:solidFill>
                  <a:srgbClr val="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spTree>
    <p:extLst>
      <p:ext uri="{BB962C8B-B14F-4D97-AF65-F5344CB8AC3E}">
        <p14:creationId xmlns:p14="http://schemas.microsoft.com/office/powerpoint/2010/main" val="1554959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Pictures with Cations">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32908" y="1700784"/>
            <a:ext cx="2531227" cy="2627696"/>
          </a:xfrm>
          <a:prstGeom prst="rect">
            <a:avLst/>
          </a:prstGeom>
        </p:spPr>
        <p:txBody>
          <a:bodyPr/>
          <a:lstStyle>
            <a:lvl1pPr marL="0" indent="0">
              <a:buNone/>
              <a:defRPr/>
            </a:lvl1pPr>
          </a:lstStyle>
          <a:p>
            <a:r>
              <a:rPr lang="en-US"/>
              <a:t>Click icon to add picture</a:t>
            </a:r>
          </a:p>
        </p:txBody>
      </p:sp>
      <p:sp>
        <p:nvSpPr>
          <p:cNvPr id="8" name="Text Placeholder 7">
            <a:extLst>
              <a:ext uri="{FF2B5EF4-FFF2-40B4-BE49-F238E27FC236}">
                <a16:creationId xmlns:a16="http://schemas.microsoft.com/office/drawing/2014/main" id="{9B486807-DA1D-D048-90AB-E2822BD41C59}"/>
              </a:ext>
            </a:extLst>
          </p:cNvPr>
          <p:cNvSpPr>
            <a:spLocks noGrp="1"/>
          </p:cNvSpPr>
          <p:nvPr>
            <p:ph type="body" sz="quarter" idx="14" hasCustomPrompt="1"/>
          </p:nvPr>
        </p:nvSpPr>
        <p:spPr>
          <a:xfrm>
            <a:off x="732908" y="4449079"/>
            <a:ext cx="2531227"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19" name="Picture Placeholder 6">
            <a:extLst>
              <a:ext uri="{FF2B5EF4-FFF2-40B4-BE49-F238E27FC236}">
                <a16:creationId xmlns:a16="http://schemas.microsoft.com/office/drawing/2014/main" id="{6D5BD184-0386-3544-B7D9-244C594525D4}"/>
              </a:ext>
            </a:extLst>
          </p:cNvPr>
          <p:cNvSpPr>
            <a:spLocks noGrp="1"/>
          </p:cNvSpPr>
          <p:nvPr>
            <p:ph type="pic" sz="quarter" idx="15"/>
          </p:nvPr>
        </p:nvSpPr>
        <p:spPr>
          <a:xfrm>
            <a:off x="3458277" y="1700784"/>
            <a:ext cx="2531227" cy="2627696"/>
          </a:xfrm>
          <a:prstGeom prst="rect">
            <a:avLst/>
          </a:prstGeom>
        </p:spPr>
        <p:txBody>
          <a:bodyPr/>
          <a:lstStyle>
            <a:lvl1pPr marL="0" indent="0">
              <a:buNone/>
              <a:defRPr/>
            </a:lvl1pPr>
          </a:lstStyle>
          <a:p>
            <a:r>
              <a:rPr lang="en-US"/>
              <a:t>Click icon to add picture</a:t>
            </a:r>
          </a:p>
        </p:txBody>
      </p:sp>
      <p:sp>
        <p:nvSpPr>
          <p:cNvPr id="20" name="Text Placeholder 7">
            <a:extLst>
              <a:ext uri="{FF2B5EF4-FFF2-40B4-BE49-F238E27FC236}">
                <a16:creationId xmlns:a16="http://schemas.microsoft.com/office/drawing/2014/main" id="{84B1B318-FBD7-8E43-86FD-EEC72A8A9C9F}"/>
              </a:ext>
            </a:extLst>
          </p:cNvPr>
          <p:cNvSpPr>
            <a:spLocks noGrp="1"/>
          </p:cNvSpPr>
          <p:nvPr>
            <p:ph type="body" sz="quarter" idx="16" hasCustomPrompt="1"/>
          </p:nvPr>
        </p:nvSpPr>
        <p:spPr>
          <a:xfrm>
            <a:off x="3458276"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21" name="Picture Placeholder 6">
            <a:extLst>
              <a:ext uri="{FF2B5EF4-FFF2-40B4-BE49-F238E27FC236}">
                <a16:creationId xmlns:a16="http://schemas.microsoft.com/office/drawing/2014/main" id="{C1820232-91B0-CF47-8C24-E93695570F40}"/>
              </a:ext>
            </a:extLst>
          </p:cNvPr>
          <p:cNvSpPr>
            <a:spLocks noGrp="1"/>
          </p:cNvSpPr>
          <p:nvPr>
            <p:ph type="pic" sz="quarter" idx="17"/>
          </p:nvPr>
        </p:nvSpPr>
        <p:spPr>
          <a:xfrm>
            <a:off x="6192654" y="1700784"/>
            <a:ext cx="2531227" cy="2627696"/>
          </a:xfrm>
          <a:prstGeom prst="rect">
            <a:avLst/>
          </a:prstGeom>
        </p:spPr>
        <p:txBody>
          <a:bodyPr/>
          <a:lstStyle>
            <a:lvl1pPr marL="0" indent="0">
              <a:buNone/>
              <a:defRPr/>
            </a:lvl1pPr>
          </a:lstStyle>
          <a:p>
            <a:r>
              <a:rPr lang="en-US"/>
              <a:t>Click icon to add picture</a:t>
            </a:r>
          </a:p>
        </p:txBody>
      </p:sp>
      <p:sp>
        <p:nvSpPr>
          <p:cNvPr id="22" name="Text Placeholder 7">
            <a:extLst>
              <a:ext uri="{FF2B5EF4-FFF2-40B4-BE49-F238E27FC236}">
                <a16:creationId xmlns:a16="http://schemas.microsoft.com/office/drawing/2014/main" id="{41CF3CBF-8AC0-7A4A-BEBA-56048F45F734}"/>
              </a:ext>
            </a:extLst>
          </p:cNvPr>
          <p:cNvSpPr>
            <a:spLocks noGrp="1"/>
          </p:cNvSpPr>
          <p:nvPr>
            <p:ph type="body" sz="quarter" idx="18" hasCustomPrompt="1"/>
          </p:nvPr>
        </p:nvSpPr>
        <p:spPr>
          <a:xfrm>
            <a:off x="6192655"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23" name="Picture Placeholder 6">
            <a:extLst>
              <a:ext uri="{FF2B5EF4-FFF2-40B4-BE49-F238E27FC236}">
                <a16:creationId xmlns:a16="http://schemas.microsoft.com/office/drawing/2014/main" id="{B197E689-0629-A141-8425-3F37EF5125F6}"/>
              </a:ext>
            </a:extLst>
          </p:cNvPr>
          <p:cNvSpPr>
            <a:spLocks noGrp="1"/>
          </p:cNvSpPr>
          <p:nvPr>
            <p:ph type="pic" sz="quarter" idx="19"/>
          </p:nvPr>
        </p:nvSpPr>
        <p:spPr>
          <a:xfrm>
            <a:off x="8936038" y="1700784"/>
            <a:ext cx="2531227" cy="2627696"/>
          </a:xfrm>
          <a:prstGeom prst="rect">
            <a:avLst/>
          </a:prstGeom>
        </p:spPr>
        <p:txBody>
          <a:bodyPr/>
          <a:lstStyle>
            <a:lvl1pPr marL="0" indent="0">
              <a:buNone/>
              <a:defRPr/>
            </a:lvl1pPr>
          </a:lstStyle>
          <a:p>
            <a:r>
              <a:rPr lang="en-US"/>
              <a:t>Click icon to add picture</a:t>
            </a:r>
          </a:p>
        </p:txBody>
      </p:sp>
      <p:sp>
        <p:nvSpPr>
          <p:cNvPr id="24" name="Text Placeholder 7">
            <a:extLst>
              <a:ext uri="{FF2B5EF4-FFF2-40B4-BE49-F238E27FC236}">
                <a16:creationId xmlns:a16="http://schemas.microsoft.com/office/drawing/2014/main" id="{61D7ACE9-7568-EB49-A728-201210F65C2F}"/>
              </a:ext>
            </a:extLst>
          </p:cNvPr>
          <p:cNvSpPr>
            <a:spLocks noGrp="1"/>
          </p:cNvSpPr>
          <p:nvPr>
            <p:ph type="body" sz="quarter" idx="20" hasCustomPrompt="1"/>
          </p:nvPr>
        </p:nvSpPr>
        <p:spPr>
          <a:xfrm>
            <a:off x="8936038" y="4449079"/>
            <a:ext cx="2532062"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11" name="Title 1">
            <a:extLst>
              <a:ext uri="{FF2B5EF4-FFF2-40B4-BE49-F238E27FC236}">
                <a16:creationId xmlns:a16="http://schemas.microsoft.com/office/drawing/2014/main" id="{35933673-328F-E849-98D5-64D9C36BB243}"/>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77915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104" userDrawn="1">
          <p15:clr>
            <a:srgbClr val="FBAE40"/>
          </p15:clr>
        </p15:guide>
        <p15:guide id="2" pos="45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2B7B25-0372-482A-86A5-EC8B58DACC33}"/>
              </a:ext>
            </a:extLst>
          </p:cNvPr>
          <p:cNvPicPr>
            <a:picLocks noChangeAspect="1"/>
          </p:cNvPicPr>
          <p:nvPr userDrawn="1"/>
        </p:nvPicPr>
        <p:blipFill>
          <a:blip r:embed="rId2"/>
          <a:stretch>
            <a:fillRect/>
          </a:stretch>
        </p:blipFill>
        <p:spPr>
          <a:xfrm>
            <a:off x="0" y="428"/>
            <a:ext cx="12192000" cy="6857143"/>
          </a:xfrm>
          <a:prstGeom prst="rect">
            <a:avLst/>
          </a:prstGeom>
        </p:spPr>
      </p:pic>
    </p:spTree>
    <p:extLst>
      <p:ext uri="{BB962C8B-B14F-4D97-AF65-F5344CB8AC3E}">
        <p14:creationId xmlns:p14="http://schemas.microsoft.com/office/powerpoint/2010/main" val="62384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p:spTree>
      <p:nvGrpSpPr>
        <p:cNvPr id="1" name=""/>
        <p:cNvGrpSpPr/>
        <p:nvPr/>
      </p:nvGrpSpPr>
      <p:grpSpPr>
        <a:xfrm>
          <a:off x="0" y="0"/>
          <a:ext cx="0" cy="0"/>
          <a:chOff x="0" y="0"/>
          <a:chExt cx="0" cy="0"/>
        </a:xfrm>
      </p:grpSpPr>
      <p:sp>
        <p:nvSpPr>
          <p:cNvPr id="2" name="Title 1"/>
          <p:cNvSpPr>
            <a:spLocks noGrp="1"/>
          </p:cNvSpPr>
          <p:nvPr>
            <p:ph type="title"/>
          </p:nvPr>
        </p:nvSpPr>
        <p:spPr>
          <a:xfrm>
            <a:off x="467640" y="247904"/>
            <a:ext cx="11221704" cy="829337"/>
          </a:xfrm>
        </p:spPr>
        <p:txBody>
          <a:bodyPr>
            <a:noAutofit/>
          </a:bodyPr>
          <a:lstStyle>
            <a:lvl1pPr>
              <a:defRPr sz="4800">
                <a:latin typeface="Calibri Light" pitchFamily="34" charset="0"/>
              </a:defRPr>
            </a:lvl1pPr>
          </a:lstStyle>
          <a:p>
            <a:r>
              <a:rPr lang="en-US" dirty="0"/>
              <a:t>Click to edit Master title style</a:t>
            </a:r>
          </a:p>
        </p:txBody>
      </p:sp>
      <p:sp>
        <p:nvSpPr>
          <p:cNvPr id="7" name="Picture Placeholder 6"/>
          <p:cNvSpPr>
            <a:spLocks noGrp="1"/>
          </p:cNvSpPr>
          <p:nvPr>
            <p:ph type="pic" sz="quarter" idx="19"/>
          </p:nvPr>
        </p:nvSpPr>
        <p:spPr>
          <a:xfrm>
            <a:off x="467784" y="1246722"/>
            <a:ext cx="11221560" cy="4796367"/>
          </a:xfrm>
          <a:prstGeom prst="rect">
            <a:avLst/>
          </a:prstGeom>
        </p:spPr>
        <p:txBody>
          <a:bodyPr lIns="91436" tIns="45718" rIns="91436" bIns="45718"/>
          <a:lstStyle>
            <a:lvl1pPr>
              <a:spcBef>
                <a:spcPts val="2000"/>
              </a:spcBef>
              <a:spcAft>
                <a:spcPts val="400"/>
              </a:spcAft>
              <a:defRPr lang="en-US" sz="3467" b="0" i="0" kern="1200" spc="-120" dirty="0" smtClean="0">
                <a:solidFill>
                  <a:srgbClr val="02132C"/>
                </a:solidFill>
                <a:latin typeface="Calibri Light" pitchFamily="34" charset="0"/>
                <a:ea typeface="+mn-ea"/>
                <a:cs typeface="Calibri Light" pitchFamily="34" charset="0"/>
              </a:defRPr>
            </a:lvl1pPr>
            <a:lvl2pPr>
              <a:spcBef>
                <a:spcPts val="0"/>
              </a:spcBef>
              <a:spcAft>
                <a:spcPts val="400"/>
              </a:spcAft>
              <a:defRPr lang="en-US" sz="2933" b="0" i="0" kern="1200" spc="-120" dirty="0" smtClean="0">
                <a:solidFill>
                  <a:schemeClr val="bg1"/>
                </a:solidFill>
                <a:latin typeface="Myriad Pro Light" pitchFamily="34" charset="0"/>
                <a:ea typeface="+mn-ea"/>
                <a:cs typeface="Myriad Pro Light" pitchFamily="34" charset="0"/>
              </a:defRPr>
            </a:lvl2pPr>
          </a:lstStyle>
          <a:p>
            <a:r>
              <a:rPr lang="en-US"/>
              <a:t>Click icon to add picture</a:t>
            </a:r>
          </a:p>
        </p:txBody>
      </p:sp>
    </p:spTree>
    <p:extLst>
      <p:ext uri="{BB962C8B-B14F-4D97-AF65-F5344CB8AC3E}">
        <p14:creationId xmlns:p14="http://schemas.microsoft.com/office/powerpoint/2010/main" val="1170609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1D55E0-9E7A-4FD3-90E8-C6DD77F81B20}"/>
              </a:ext>
            </a:extLst>
          </p:cNvPr>
          <p:cNvPicPr>
            <a:picLocks noChangeAspect="1"/>
          </p:cNvPicPr>
          <p:nvPr userDrawn="1"/>
        </p:nvPicPr>
        <p:blipFill rotWithShape="1">
          <a:blip r:embed="rId2"/>
          <a:srcRect b="257"/>
          <a:stretch/>
        </p:blipFill>
        <p:spPr>
          <a:xfrm>
            <a:off x="0" y="0"/>
            <a:ext cx="12192000" cy="6858000"/>
          </a:xfrm>
          <a:prstGeom prst="rect">
            <a:avLst/>
          </a:prstGeom>
        </p:spPr>
      </p:pic>
      <p:sp>
        <p:nvSpPr>
          <p:cNvPr id="7" name="Title 1">
            <a:extLst>
              <a:ext uri="{FF2B5EF4-FFF2-40B4-BE49-F238E27FC236}">
                <a16:creationId xmlns:a16="http://schemas.microsoft.com/office/drawing/2014/main" id="{780388A0-2695-2A48-802A-F42B89DA2C91}"/>
              </a:ext>
            </a:extLst>
          </p:cNvPr>
          <p:cNvSpPr>
            <a:spLocks noGrp="1"/>
          </p:cNvSpPr>
          <p:nvPr>
            <p:ph type="ctrTitle" hasCustomPrompt="1"/>
          </p:nvPr>
        </p:nvSpPr>
        <p:spPr>
          <a:xfrm>
            <a:off x="2980982" y="2057400"/>
            <a:ext cx="8337506" cy="1534889"/>
          </a:xfrm>
          <a:prstGeom prst="rect">
            <a:avLst/>
          </a:prstGeom>
        </p:spPr>
        <p:txBody>
          <a:bodyPr anchor="b" anchorCtr="0">
            <a:noAutofit/>
          </a:bodyPr>
          <a:lstStyle>
            <a:lvl1pPr algn="l">
              <a:defRPr sz="4700" b="1" spc="-150">
                <a:solidFill>
                  <a:srgbClr val="000000"/>
                </a:solidFill>
              </a:defRPr>
            </a:lvl1pPr>
          </a:lstStyle>
          <a:p>
            <a:r>
              <a:rPr lang="en-US" dirty="0"/>
              <a:t>Section Header 2</a:t>
            </a:r>
          </a:p>
        </p:txBody>
      </p:sp>
      <p:sp>
        <p:nvSpPr>
          <p:cNvPr id="8" name="Subtitle 2">
            <a:extLst>
              <a:ext uri="{FF2B5EF4-FFF2-40B4-BE49-F238E27FC236}">
                <a16:creationId xmlns:a16="http://schemas.microsoft.com/office/drawing/2014/main" id="{59FE708A-B440-0C47-A0B7-79CFDABE87FE}"/>
              </a:ext>
            </a:extLst>
          </p:cNvPr>
          <p:cNvSpPr>
            <a:spLocks noGrp="1"/>
          </p:cNvSpPr>
          <p:nvPr>
            <p:ph type="subTitle" idx="1" hasCustomPrompt="1"/>
          </p:nvPr>
        </p:nvSpPr>
        <p:spPr>
          <a:xfrm>
            <a:off x="2980982" y="3732323"/>
            <a:ext cx="7596188" cy="830122"/>
          </a:xfrm>
          <a:prstGeom prst="rect">
            <a:avLst/>
          </a:prstGeom>
        </p:spPr>
        <p:txBody>
          <a:bodyPr wrap="square">
            <a:noAutofit/>
          </a:bodyPr>
          <a:lstStyle>
            <a:lvl1pPr marL="0" indent="0" algn="l">
              <a:buNone/>
              <a:defRPr sz="2600" spc="0">
                <a:solidFill>
                  <a:srgbClr val="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spTree>
    <p:extLst>
      <p:ext uri="{BB962C8B-B14F-4D97-AF65-F5344CB8AC3E}">
        <p14:creationId xmlns:p14="http://schemas.microsoft.com/office/powerpoint/2010/main" val="4095344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3_Section Header">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6F4095-F1C1-45C8-81E4-216379760742}"/>
              </a:ext>
            </a:extLst>
          </p:cNvPr>
          <p:cNvPicPr>
            <a:picLocks noChangeAspect="1"/>
          </p:cNvPicPr>
          <p:nvPr userDrawn="1"/>
        </p:nvPicPr>
        <p:blipFill rotWithShape="1">
          <a:blip r:embed="rId2"/>
          <a:srcRect t="251"/>
          <a:stretch/>
        </p:blipFill>
        <p:spPr>
          <a:xfrm>
            <a:off x="0" y="0"/>
            <a:ext cx="12192000" cy="6858000"/>
          </a:xfrm>
          <a:prstGeom prst="rect">
            <a:avLst/>
          </a:prstGeom>
        </p:spPr>
      </p:pic>
      <p:sp>
        <p:nvSpPr>
          <p:cNvPr id="7" name="Title 1">
            <a:extLst>
              <a:ext uri="{FF2B5EF4-FFF2-40B4-BE49-F238E27FC236}">
                <a16:creationId xmlns:a16="http://schemas.microsoft.com/office/drawing/2014/main" id="{780388A0-2695-2A48-802A-F42B89DA2C91}"/>
              </a:ext>
            </a:extLst>
          </p:cNvPr>
          <p:cNvSpPr>
            <a:spLocks noGrp="1"/>
          </p:cNvSpPr>
          <p:nvPr>
            <p:ph type="ctrTitle" hasCustomPrompt="1"/>
          </p:nvPr>
        </p:nvSpPr>
        <p:spPr>
          <a:xfrm>
            <a:off x="2980982" y="2057400"/>
            <a:ext cx="8337506" cy="1534889"/>
          </a:xfrm>
          <a:prstGeom prst="rect">
            <a:avLst/>
          </a:prstGeom>
        </p:spPr>
        <p:txBody>
          <a:bodyPr anchor="b" anchorCtr="0">
            <a:noAutofit/>
          </a:bodyPr>
          <a:lstStyle>
            <a:lvl1pPr algn="l">
              <a:defRPr sz="4700" b="1" spc="-150">
                <a:solidFill>
                  <a:srgbClr val="000000"/>
                </a:solidFill>
              </a:defRPr>
            </a:lvl1pPr>
          </a:lstStyle>
          <a:p>
            <a:r>
              <a:rPr lang="en-US" dirty="0"/>
              <a:t>Section Header 3</a:t>
            </a:r>
          </a:p>
        </p:txBody>
      </p:sp>
      <p:sp>
        <p:nvSpPr>
          <p:cNvPr id="8" name="Subtitle 2">
            <a:extLst>
              <a:ext uri="{FF2B5EF4-FFF2-40B4-BE49-F238E27FC236}">
                <a16:creationId xmlns:a16="http://schemas.microsoft.com/office/drawing/2014/main" id="{59FE708A-B440-0C47-A0B7-79CFDABE87FE}"/>
              </a:ext>
            </a:extLst>
          </p:cNvPr>
          <p:cNvSpPr>
            <a:spLocks noGrp="1"/>
          </p:cNvSpPr>
          <p:nvPr>
            <p:ph type="subTitle" idx="1" hasCustomPrompt="1"/>
          </p:nvPr>
        </p:nvSpPr>
        <p:spPr>
          <a:xfrm>
            <a:off x="2980982" y="3732323"/>
            <a:ext cx="7596188" cy="830122"/>
          </a:xfrm>
          <a:prstGeom prst="rect">
            <a:avLst/>
          </a:prstGeom>
        </p:spPr>
        <p:txBody>
          <a:bodyPr wrap="square">
            <a:noAutofit/>
          </a:bodyPr>
          <a:lstStyle>
            <a:lvl1pPr marL="0" indent="0" algn="l">
              <a:buNone/>
              <a:defRPr sz="2600" spc="0">
                <a:solidFill>
                  <a:srgbClr val="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spTree>
    <p:extLst>
      <p:ext uri="{BB962C8B-B14F-4D97-AF65-F5344CB8AC3E}">
        <p14:creationId xmlns:p14="http://schemas.microsoft.com/office/powerpoint/2010/main" val="941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728" y="1700784"/>
            <a:ext cx="10841372"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4" name="Title 1">
            <a:extLst>
              <a:ext uri="{FF2B5EF4-FFF2-40B4-BE49-F238E27FC236}">
                <a16:creationId xmlns:a16="http://schemas.microsoft.com/office/drawing/2014/main" id="{6F093C5B-1855-FE4C-86A4-0F32F69CE03A}"/>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385895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subtitle">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728" y="1700784"/>
            <a:ext cx="10841372"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8" name="Title 1">
            <a:extLst>
              <a:ext uri="{FF2B5EF4-FFF2-40B4-BE49-F238E27FC236}">
                <a16:creationId xmlns:a16="http://schemas.microsoft.com/office/drawing/2014/main" id="{0F084496-630B-B247-8F21-A2A5A8508BCF}"/>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
        <p:nvSpPr>
          <p:cNvPr id="9" name="Text Placeholder 3">
            <a:extLst>
              <a:ext uri="{FF2B5EF4-FFF2-40B4-BE49-F238E27FC236}">
                <a16:creationId xmlns:a16="http://schemas.microsoft.com/office/drawing/2014/main" id="{E3162B4C-8AAC-054A-8207-7F3B050AE651}"/>
              </a:ext>
            </a:extLst>
          </p:cNvPr>
          <p:cNvSpPr>
            <a:spLocks noGrp="1"/>
          </p:cNvSpPr>
          <p:nvPr>
            <p:ph type="body" sz="quarter" idx="15"/>
          </p:nvPr>
        </p:nvSpPr>
        <p:spPr>
          <a:xfrm>
            <a:off x="627062" y="922044"/>
            <a:ext cx="10841038" cy="413335"/>
          </a:xfrm>
          <a:prstGeom prst="rect">
            <a:avLst/>
          </a:prstGeom>
        </p:spPr>
        <p:txBody>
          <a:bodyPr anchor="t"/>
          <a:lstStyle>
            <a:lvl1pPr marL="0" indent="0">
              <a:buNone/>
              <a:defRPr sz="24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Tree>
    <p:extLst>
      <p:ext uri="{BB962C8B-B14F-4D97-AF65-F5344CB8AC3E}">
        <p14:creationId xmlns:p14="http://schemas.microsoft.com/office/powerpoint/2010/main" val="2861027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Content No Bullets">
    <p:bg>
      <p:bgPr>
        <a:solidFill>
          <a:schemeClr val="bg1"/>
        </a:solidFill>
        <a:effectLst/>
      </p:bgPr>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636807" y="1696243"/>
            <a:ext cx="10831293" cy="4383087"/>
          </a:xfrm>
          <a:prstGeom prst="rect">
            <a:avLst/>
          </a:prstGeom>
        </p:spPr>
        <p:txBody>
          <a:bodyPr/>
          <a:lstStyle>
            <a:lvl1pPr marL="0" indent="0">
              <a:spcBef>
                <a:spcPts val="1200"/>
              </a:spcBef>
              <a:spcAft>
                <a:spcPts val="1000"/>
              </a:spcAft>
              <a:buNone/>
              <a:defRPr sz="2100"/>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p:txBody>
      </p:sp>
      <p:sp>
        <p:nvSpPr>
          <p:cNvPr id="4" name="Title 1">
            <a:extLst>
              <a:ext uri="{FF2B5EF4-FFF2-40B4-BE49-F238E27FC236}">
                <a16:creationId xmlns:a16="http://schemas.microsoft.com/office/drawing/2014/main" id="{441D3A31-960D-9646-B0DA-490E9DA721BD}"/>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1477653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No Bullets_subtitle">
    <p:bg>
      <p:bgPr>
        <a:solidFill>
          <a:schemeClr val="bg1"/>
        </a:solidFill>
        <a:effectLst/>
      </p:bgPr>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636807" y="1696243"/>
            <a:ext cx="10831293" cy="4383087"/>
          </a:xfrm>
          <a:prstGeom prst="rect">
            <a:avLst/>
          </a:prstGeom>
        </p:spPr>
        <p:txBody>
          <a:bodyPr/>
          <a:lstStyle>
            <a:lvl1pPr marL="0" indent="0">
              <a:spcBef>
                <a:spcPts val="1200"/>
              </a:spcBef>
              <a:spcAft>
                <a:spcPts val="1000"/>
              </a:spcAft>
              <a:buNone/>
              <a:defRPr sz="2100"/>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p:txBody>
      </p:sp>
      <p:sp>
        <p:nvSpPr>
          <p:cNvPr id="5" name="Title 1">
            <a:extLst>
              <a:ext uri="{FF2B5EF4-FFF2-40B4-BE49-F238E27FC236}">
                <a16:creationId xmlns:a16="http://schemas.microsoft.com/office/drawing/2014/main" id="{612597D4-1743-A446-927D-1A918D82A4B6}"/>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
        <p:nvSpPr>
          <p:cNvPr id="6" name="Text Placeholder 3">
            <a:extLst>
              <a:ext uri="{FF2B5EF4-FFF2-40B4-BE49-F238E27FC236}">
                <a16:creationId xmlns:a16="http://schemas.microsoft.com/office/drawing/2014/main" id="{B06A5158-AF52-2D44-853D-646A374584A4}"/>
              </a:ext>
            </a:extLst>
          </p:cNvPr>
          <p:cNvSpPr>
            <a:spLocks noGrp="1"/>
          </p:cNvSpPr>
          <p:nvPr>
            <p:ph type="body" sz="quarter" idx="15"/>
          </p:nvPr>
        </p:nvSpPr>
        <p:spPr>
          <a:xfrm>
            <a:off x="627062" y="922044"/>
            <a:ext cx="10841038" cy="413335"/>
          </a:xfrm>
          <a:prstGeom prst="rect">
            <a:avLst/>
          </a:prstGeom>
        </p:spPr>
        <p:txBody>
          <a:bodyPr anchor="t"/>
          <a:lstStyle>
            <a:lvl1pPr marL="0" indent="0">
              <a:buNone/>
              <a:defRPr sz="24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Tree>
    <p:extLst>
      <p:ext uri="{BB962C8B-B14F-4D97-AF65-F5344CB8AC3E}">
        <p14:creationId xmlns:p14="http://schemas.microsoft.com/office/powerpoint/2010/main" val="419862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728" y="1700784"/>
            <a:ext cx="5181600"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6181344" y="1700784"/>
            <a:ext cx="5181600"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5" name="Title 1">
            <a:extLst>
              <a:ext uri="{FF2B5EF4-FFF2-40B4-BE49-F238E27FC236}">
                <a16:creationId xmlns:a16="http://schemas.microsoft.com/office/drawing/2014/main" id="{53D92680-BEB4-DE46-B4B7-E9C06D2C2DE3}"/>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dirty="0"/>
              <a:t>Slide Title</a:t>
            </a:r>
          </a:p>
        </p:txBody>
      </p:sp>
    </p:spTree>
    <p:extLst>
      <p:ext uri="{BB962C8B-B14F-4D97-AF65-F5344CB8AC3E}">
        <p14:creationId xmlns:p14="http://schemas.microsoft.com/office/powerpoint/2010/main" val="4263815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29" name="Picture 328">
            <a:extLst>
              <a:ext uri="{FF2B5EF4-FFF2-40B4-BE49-F238E27FC236}">
                <a16:creationId xmlns:a16="http://schemas.microsoft.com/office/drawing/2014/main" id="{50FAD43F-0A0F-41F7-897E-AD9670F0CB91}"/>
              </a:ext>
            </a:extLst>
          </p:cNvPr>
          <p:cNvPicPr>
            <a:picLocks noChangeAspect="1"/>
          </p:cNvPicPr>
          <p:nvPr userDrawn="1"/>
        </p:nvPicPr>
        <p:blipFill>
          <a:blip r:embed="rId24"/>
          <a:stretch>
            <a:fillRect/>
          </a:stretch>
        </p:blipFill>
        <p:spPr>
          <a:xfrm>
            <a:off x="0" y="8902"/>
            <a:ext cx="12192000" cy="6849098"/>
          </a:xfrm>
          <a:prstGeom prst="rect">
            <a:avLst/>
          </a:prstGeom>
        </p:spPr>
      </p:pic>
    </p:spTree>
    <p:extLst>
      <p:ext uri="{BB962C8B-B14F-4D97-AF65-F5344CB8AC3E}">
        <p14:creationId xmlns:p14="http://schemas.microsoft.com/office/powerpoint/2010/main" val="3227409675"/>
      </p:ext>
    </p:extLst>
  </p:cSld>
  <p:clrMap bg1="lt1" tx1="dk1" bg2="lt2" tx2="dk2" accent1="accent1" accent2="accent2" accent3="accent3" accent4="accent4" accent5="accent5" accent6="accent6" hlink="hlink" folHlink="folHlink"/>
  <p:sldLayoutIdLst>
    <p:sldLayoutId id="2147483649" r:id="rId1"/>
    <p:sldLayoutId id="2147483719" r:id="rId2"/>
    <p:sldLayoutId id="2147483720" r:id="rId3"/>
    <p:sldLayoutId id="2147483721" r:id="rId4"/>
    <p:sldLayoutId id="2147483726" r:id="rId5"/>
    <p:sldLayoutId id="2147483730" r:id="rId6"/>
    <p:sldLayoutId id="2147483658" r:id="rId7"/>
    <p:sldLayoutId id="2147483727" r:id="rId8"/>
    <p:sldLayoutId id="2147483659" r:id="rId9"/>
    <p:sldLayoutId id="2147483708" r:id="rId10"/>
    <p:sldLayoutId id="2147483660" r:id="rId11"/>
    <p:sldLayoutId id="2147483705" r:id="rId12"/>
    <p:sldLayoutId id="2147483707" r:id="rId13"/>
    <p:sldLayoutId id="2147483661" r:id="rId14"/>
    <p:sldLayoutId id="2147483703" r:id="rId15"/>
    <p:sldLayoutId id="2147483732" r:id="rId16"/>
    <p:sldLayoutId id="2147483710" r:id="rId17"/>
    <p:sldLayoutId id="2147483711" r:id="rId18"/>
    <p:sldLayoutId id="2147483714" r:id="rId19"/>
    <p:sldLayoutId id="2147483716" r:id="rId20"/>
    <p:sldLayoutId id="2147483718" r:id="rId21"/>
    <p:sldLayoutId id="2147483733" r:id="rId2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5ACBF0"/>
          </p15:clr>
        </p15:guide>
        <p15:guide id="2" orient="horz" pos="2160" userDrawn="1">
          <p15:clr>
            <a:srgbClr val="5ACBF0"/>
          </p15:clr>
        </p15:guide>
        <p15:guide id="3" pos="456" userDrawn="1">
          <p15:clr>
            <a:srgbClr val="5ACBF0"/>
          </p15:clr>
        </p15:guide>
        <p15:guide id="4" pos="7224" userDrawn="1">
          <p15:clr>
            <a:srgbClr val="5ACBF0"/>
          </p15:clr>
        </p15:guide>
        <p15:guide id="5" orient="horz" pos="840" userDrawn="1">
          <p15:clr>
            <a:srgbClr val="5ACBF0"/>
          </p15:clr>
        </p15:guide>
        <p15:guide id="6" orient="horz" pos="1864" userDrawn="1">
          <p15:clr>
            <a:srgbClr val="5ACBF0"/>
          </p15:clr>
        </p15:guide>
        <p15:guide id="7" orient="horz" pos="2886" userDrawn="1">
          <p15:clr>
            <a:srgbClr val="5ACBF0"/>
          </p15:clr>
        </p15:guide>
        <p15:guide id="8" orient="horz" pos="3893" userDrawn="1">
          <p15:clr>
            <a:srgbClr val="5ACBF0"/>
          </p15:clr>
        </p15:guide>
        <p15:guide id="9" pos="1498" userDrawn="1">
          <p15:clr>
            <a:srgbClr val="5ACBF0"/>
          </p15:clr>
        </p15:guide>
        <p15:guide id="10" pos="1600" userDrawn="1">
          <p15:clr>
            <a:srgbClr val="5ACBF0"/>
          </p15:clr>
        </p15:guide>
        <p15:guide id="11" pos="2644" userDrawn="1">
          <p15:clr>
            <a:srgbClr val="5ACBF0"/>
          </p15:clr>
        </p15:guide>
        <p15:guide id="12" pos="2747" userDrawn="1">
          <p15:clr>
            <a:srgbClr val="5ACBF0"/>
          </p15:clr>
        </p15:guide>
        <p15:guide id="13" pos="3792" userDrawn="1">
          <p15:clr>
            <a:srgbClr val="5ACBF0"/>
          </p15:clr>
        </p15:guide>
        <p15:guide id="14" pos="3888" userDrawn="1">
          <p15:clr>
            <a:srgbClr val="5ACBF0"/>
          </p15:clr>
        </p15:guide>
        <p15:guide id="15" pos="4934" userDrawn="1">
          <p15:clr>
            <a:srgbClr val="5ACBF0"/>
          </p15:clr>
        </p15:guide>
        <p15:guide id="16" pos="5034" userDrawn="1">
          <p15:clr>
            <a:srgbClr val="5ACBF0"/>
          </p15:clr>
        </p15:guide>
        <p15:guide id="17" pos="6081" userDrawn="1">
          <p15:clr>
            <a:srgbClr val="5ACBF0"/>
          </p15:clr>
        </p15:guide>
        <p15:guide id="18" pos="6183"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3" Type="http://schemas.openxmlformats.org/officeDocument/2006/relationships/image" Target="../media/image13.png"/><Relationship Id="rId7" Type="http://schemas.openxmlformats.org/officeDocument/2006/relationships/image" Target="../media/image16.png"/><Relationship Id="rId12" Type="http://schemas.openxmlformats.org/officeDocument/2006/relationships/image" Target="../media/image10.sv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5.png"/><Relationship Id="rId11" Type="http://schemas.openxmlformats.org/officeDocument/2006/relationships/image" Target="../media/image9.png"/><Relationship Id="rId5" Type="http://schemas.openxmlformats.org/officeDocument/2006/relationships/image" Target="../media/image14.png"/><Relationship Id="rId10" Type="http://schemas.openxmlformats.org/officeDocument/2006/relationships/image" Target="../media/image19.emf"/><Relationship Id="rId4" Type="http://schemas.openxmlformats.org/officeDocument/2006/relationships/image" Target="../media/image20.emf"/><Relationship Id="rId9" Type="http://schemas.openxmlformats.org/officeDocument/2006/relationships/image" Target="../media/image18.emf"/><Relationship Id="rId14" Type="http://schemas.openxmlformats.org/officeDocument/2006/relationships/image" Target="../media/image22.sv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hyperlink" Target="https://docs.microsoft.com/en-us/azure/virtual-network/virtual-network-ip-addresses-overview-arm"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docs.fortinet.com/document/fortigate/6.2.0/handbook/545196/local-in-policies"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hyperlink" Target="https://docs.fortinet.com/vm/azure/fortigate/6.2/azure-cookbook/6.2.0/271726/instance-type-support"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8" Type="http://schemas.openxmlformats.org/officeDocument/2006/relationships/hyperlink" Target="https://docs.microsoft.com/en-us/azure/architecture/reference-architectures/dmz/nva-ha#pip-udr-nvas-without-snat" TargetMode="External"/><Relationship Id="rId3" Type="http://schemas.openxmlformats.org/officeDocument/2006/relationships/hyperlink" Target="https://docs.fortinet.com/vm/azure/fortigate/6.2/azure-cookbook/6.2.0/651421/deploying-and-configuring-active-passive-ha" TargetMode="External"/><Relationship Id="rId7" Type="http://schemas.openxmlformats.org/officeDocument/2006/relationships/hyperlink" Target="https://portal.azure.com/#create/Microsoft.Template/uri/https%3A%2F%2Fraw.githubusercontent.com%2Fjvhoof%2Ffortinet-azure-solutions%2Fmaster%2FFortiGate%2FQuickStart-AP%2Fazuredeploy.json" TargetMode="External"/><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hyperlink" Target="https://github.com/jvhoof/fortinet-azure-solutions/tree/master/FortiGate/QuickStart-AP" TargetMode="External"/><Relationship Id="rId5" Type="http://schemas.openxmlformats.org/officeDocument/2006/relationships/hyperlink" Target="https://github.com/fortinetsolutions/Azure-Templates/tree/master/FortiGate/Active-Passive%20HA" TargetMode="External"/><Relationship Id="rId4" Type="http://schemas.openxmlformats.org/officeDocument/2006/relationships/hyperlink" Target="https://docs.fortinet.com/vm/azure/fortigate/6.0/use-case-high-availability-for-fortigate-on-azure/6.0.0/651421/deploying-and-configuring-active-passive-ha"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1.png"/><Relationship Id="rId3" Type="http://schemas.openxmlformats.org/officeDocument/2006/relationships/image" Target="../media/image13.png"/><Relationship Id="rId7" Type="http://schemas.openxmlformats.org/officeDocument/2006/relationships/image" Target="../media/image16.png"/><Relationship Id="rId12"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15.png"/><Relationship Id="rId11" Type="http://schemas.openxmlformats.org/officeDocument/2006/relationships/image" Target="../media/image10.svg"/><Relationship Id="rId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20.emf"/><Relationship Id="rId9" Type="http://schemas.openxmlformats.org/officeDocument/2006/relationships/image" Target="../media/image18.emf"/><Relationship Id="rId14" Type="http://schemas.openxmlformats.org/officeDocument/2006/relationships/image" Target="../media/image22.sv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docs.fortinet.com/vm/azure/fortigate/6.2/azure-cookbook/6.2.0/271726/instance-type-support"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8" Type="http://schemas.openxmlformats.org/officeDocument/2006/relationships/hyperlink" Target="https://docs.microsoft.com/en-us/azure/architecture/reference-architectures/dmz/secure-vnet-hybrid" TargetMode="External"/><Relationship Id="rId3" Type="http://schemas.openxmlformats.org/officeDocument/2006/relationships/hyperlink" Target="https://docs.fortinet.com/vm/azure/fortigate/6.2/azure-cookbook/6.2.0/651421/deploying-and-configuring-active-passive-ha" TargetMode="External"/><Relationship Id="rId7" Type="http://schemas.openxmlformats.org/officeDocument/2006/relationships/hyperlink" Target="https://portal.azure.com/#create/Microsoft.Template/uri/https%3A%2F%2Fraw.githubusercontent.com%2Fjvhoof%2Ffortinet-azure-solutions%2Fmaster%2FFortiGate%2FQuickStart-AP-ELB-ILB%2Fazuredeploy.json" TargetMode="External"/><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hyperlink" Target="https://github.com/jvhoof/fortinet-azure-solutions/tree/master/FortiGate/QuickStart-AP-ELB-ILB" TargetMode="External"/><Relationship Id="rId5" Type="http://schemas.openxmlformats.org/officeDocument/2006/relationships/hyperlink" Target="https://github.com/fortinetsolutions/Azure-Templates/tree/master/FortiGate/Active-Passive-HA-w-Azure-LBs" TargetMode="External"/><Relationship Id="rId4" Type="http://schemas.openxmlformats.org/officeDocument/2006/relationships/hyperlink" Target="https://docs.fortinet.com/vm/azure/fortigate/6.0/use-case-high-availability-for-fortigate-on-azure/6.0.0/651421/deploying-and-configuring-active-passive-ha"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emf"/><Relationship Id="rId4" Type="http://schemas.openxmlformats.org/officeDocument/2006/relationships/image" Target="../media/image20.emf"/><Relationship Id="rId9" Type="http://schemas.openxmlformats.org/officeDocument/2006/relationships/image" Target="../media/image18.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hyperlink" Target="https://docs.fortinet.com/vm/azure/fortigate/6.2/azure-cookbook/6.2.0/271726/instance-type-support" TargetMode="External"/><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8" Type="http://schemas.openxmlformats.org/officeDocument/2006/relationships/hyperlink" Target="https://docs.microsoft.com/en-us/azure/load-balancer/load-balancer-ha-ports-overview" TargetMode="External"/><Relationship Id="rId3" Type="http://schemas.openxmlformats.org/officeDocument/2006/relationships/hyperlink" Target="https://docs.fortinet.com/vm/azure/fortigate/6.2/azure-cookbook/6.2.0/856171/deploying-and-configuring-azure-load-balancing-ha" TargetMode="External"/><Relationship Id="rId7" Type="http://schemas.openxmlformats.org/officeDocument/2006/relationships/hyperlink" Target="https://portal.azure.com/#create/Microsoft.Template/uri/https%3A%2F%2Fraw.githubusercontent.com%2Fjvhoof%2Ffortinet-azure-solutions%2Fmaster%2FFortiGate%2FQuickStart-AA-ELB-ILB%2Fazuredeploy.json" TargetMode="External"/><Relationship Id="rId2" Type="http://schemas.openxmlformats.org/officeDocument/2006/relationships/notesSlide" Target="../notesSlides/notesSlide31.xml"/><Relationship Id="rId1" Type="http://schemas.openxmlformats.org/officeDocument/2006/relationships/slideLayout" Target="../slideLayouts/slideLayout6.xml"/><Relationship Id="rId6" Type="http://schemas.openxmlformats.org/officeDocument/2006/relationships/hyperlink" Target="https://github.com/jvhoof/fortinet-azure-solutions/tree/master/FortiGate/QuickStart-AA-ELB-ILB" TargetMode="External"/><Relationship Id="rId5" Type="http://schemas.openxmlformats.org/officeDocument/2006/relationships/hyperlink" Target="https://github.com/fortinetsolutions/Azure-Templates/tree/master/FortiGate/Azure%20Active-Active%20LoadBalancer%20HA-Ports" TargetMode="External"/><Relationship Id="rId4" Type="http://schemas.openxmlformats.org/officeDocument/2006/relationships/hyperlink" Target="https://docs.fortinet.com/vm/azure/fortigate/6.0/use-case-high-availability-for-fortigate-on-azure/6.0.0/856171/deploying-and-configuring-azure-load-balancing-ha"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18.emf"/><Relationship Id="rId3" Type="http://schemas.openxmlformats.org/officeDocument/2006/relationships/image" Target="../media/image16.png"/><Relationship Id="rId7" Type="http://schemas.openxmlformats.org/officeDocument/2006/relationships/image" Target="../media/image14.png"/><Relationship Id="rId12"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16.xml"/><Relationship Id="rId6" Type="http://schemas.openxmlformats.org/officeDocument/2006/relationships/image" Target="../media/image20.emf"/><Relationship Id="rId11" Type="http://schemas.openxmlformats.org/officeDocument/2006/relationships/image" Target="../media/image15.png"/><Relationship Id="rId5" Type="http://schemas.openxmlformats.org/officeDocument/2006/relationships/image" Target="../media/image13.png"/><Relationship Id="rId10" Type="http://schemas.openxmlformats.org/officeDocument/2006/relationships/image" Target="../media/image28.emf"/><Relationship Id="rId4" Type="http://schemas.openxmlformats.org/officeDocument/2006/relationships/image" Target="../media/image25.emf"/><Relationship Id="rId9" Type="http://schemas.openxmlformats.org/officeDocument/2006/relationships/image" Target="../media/image27.png"/></Relationships>
</file>

<file path=ppt/slides/_rels/slide39.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18.emf"/><Relationship Id="rId3" Type="http://schemas.openxmlformats.org/officeDocument/2006/relationships/image" Target="../media/image16.png"/><Relationship Id="rId7" Type="http://schemas.openxmlformats.org/officeDocument/2006/relationships/image" Target="../media/image14.png"/><Relationship Id="rId12"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16.xml"/><Relationship Id="rId6" Type="http://schemas.openxmlformats.org/officeDocument/2006/relationships/image" Target="../media/image20.emf"/><Relationship Id="rId11" Type="http://schemas.openxmlformats.org/officeDocument/2006/relationships/image" Target="../media/image15.png"/><Relationship Id="rId5" Type="http://schemas.openxmlformats.org/officeDocument/2006/relationships/image" Target="../media/image13.png"/><Relationship Id="rId10" Type="http://schemas.openxmlformats.org/officeDocument/2006/relationships/image" Target="../media/image28.emf"/><Relationship Id="rId4" Type="http://schemas.openxmlformats.org/officeDocument/2006/relationships/image" Target="../media/image25.emf"/><Relationship Id="rId9"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8" Type="http://schemas.openxmlformats.org/officeDocument/2006/relationships/image" Target="../media/image18.emf"/><Relationship Id="rId13" Type="http://schemas.openxmlformats.org/officeDocument/2006/relationships/image" Target="../media/image22.sv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16.png"/><Relationship Id="rId11" Type="http://schemas.openxmlformats.org/officeDocument/2006/relationships/image" Target="../media/image19.emf"/><Relationship Id="rId5" Type="http://schemas.openxmlformats.org/officeDocument/2006/relationships/image" Target="../media/image14.png"/><Relationship Id="rId10" Type="http://schemas.openxmlformats.org/officeDocument/2006/relationships/image" Target="../media/image10.svg"/><Relationship Id="rId4" Type="http://schemas.openxmlformats.org/officeDocument/2006/relationships/image" Target="../media/image20.emf"/><Relationship Id="rId9" Type="http://schemas.openxmlformats.org/officeDocument/2006/relationships/image" Target="../media/image9.png"/></Relationships>
</file>

<file path=ppt/slides/_rels/slide42.xml.rels><?xml version="1.0" encoding="UTF-8" standalone="yes"?>
<Relationships xmlns="http://schemas.openxmlformats.org/package/2006/relationships"><Relationship Id="rId8" Type="http://schemas.openxmlformats.org/officeDocument/2006/relationships/image" Target="../media/image18.emf"/><Relationship Id="rId13" Type="http://schemas.openxmlformats.org/officeDocument/2006/relationships/image" Target="../media/image22.sv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16.png"/><Relationship Id="rId11" Type="http://schemas.openxmlformats.org/officeDocument/2006/relationships/image" Target="../media/image19.emf"/><Relationship Id="rId5" Type="http://schemas.openxmlformats.org/officeDocument/2006/relationships/image" Target="../media/image14.png"/><Relationship Id="rId10" Type="http://schemas.openxmlformats.org/officeDocument/2006/relationships/image" Target="../media/image10.svg"/><Relationship Id="rId4" Type="http://schemas.openxmlformats.org/officeDocument/2006/relationships/image" Target="../media/image20.emf"/><Relationship Id="rId9" Type="http://schemas.openxmlformats.org/officeDocument/2006/relationships/image" Target="../media/image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0.sv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hyperlink" Target="https://docs.microsoft.com/en-us/azure/load-balancer/load-balancer-outbound-connections" TargetMode="External"/><Relationship Id="rId4" Type="http://schemas.openxmlformats.org/officeDocument/2006/relationships/image" Target="../media/image12.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0.emf"/><Relationship Id="rId4" Type="http://schemas.openxmlformats.org/officeDocument/2006/relationships/image" Target="../media/image14.png"/><Relationship Id="rId9" Type="http://schemas.openxmlformats.org/officeDocument/2006/relationships/image" Target="../media/image1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FortiGate on Microsoft Azure</a:t>
            </a:r>
            <a:endParaRPr lang="en-US" b="0" dirty="0"/>
          </a:p>
        </p:txBody>
      </p:sp>
      <p:sp>
        <p:nvSpPr>
          <p:cNvPr id="3" name="Subtitle 2">
            <a:extLst>
              <a:ext uri="{FF2B5EF4-FFF2-40B4-BE49-F238E27FC236}">
                <a16:creationId xmlns:a16="http://schemas.microsoft.com/office/drawing/2014/main" id="{94A123CC-B8AD-3A42-A59C-E3DECD8D1537}"/>
              </a:ext>
            </a:extLst>
          </p:cNvPr>
          <p:cNvSpPr>
            <a:spLocks noGrp="1"/>
          </p:cNvSpPr>
          <p:nvPr>
            <p:ph type="subTitle" idx="1"/>
          </p:nvPr>
        </p:nvSpPr>
        <p:spPr/>
        <p:txBody>
          <a:bodyPr/>
          <a:lstStyle/>
          <a:p>
            <a:r>
              <a:rPr lang="sv-SE" b="1" dirty="0" err="1"/>
              <a:t>High</a:t>
            </a:r>
            <a:r>
              <a:rPr lang="sv-SE" b="1" dirty="0"/>
              <a:t> </a:t>
            </a:r>
            <a:r>
              <a:rPr lang="sv-SE" b="1" dirty="0" err="1"/>
              <a:t>availability</a:t>
            </a:r>
            <a:r>
              <a:rPr lang="sv-SE" b="1" dirty="0"/>
              <a:t> and </a:t>
            </a:r>
            <a:r>
              <a:rPr lang="sv-SE" b="1" dirty="0" err="1"/>
              <a:t>resiliency</a:t>
            </a:r>
            <a:r>
              <a:rPr lang="sv-SE" b="1" dirty="0"/>
              <a:t> </a:t>
            </a:r>
            <a:endParaRPr lang="sv-SE" dirty="0"/>
          </a:p>
          <a:p>
            <a:endParaRPr lang="en-US" dirty="0"/>
          </a:p>
          <a:p>
            <a:r>
              <a:rPr lang="en-US" dirty="0" err="1"/>
              <a:t>Joeri</a:t>
            </a:r>
            <a:r>
              <a:rPr lang="en-US" dirty="0"/>
              <a:t> Van Hoof – Piotr </a:t>
            </a:r>
            <a:r>
              <a:rPr lang="en-US" dirty="0" err="1"/>
              <a:t>Nowotarski</a:t>
            </a:r>
            <a:endParaRPr lang="en-US" dirty="0"/>
          </a:p>
          <a:p>
            <a:r>
              <a:rPr lang="en-US" dirty="0"/>
              <a:t>Version 1.0</a:t>
            </a:r>
          </a:p>
        </p:txBody>
      </p:sp>
    </p:spTree>
    <p:extLst>
      <p:ext uri="{BB962C8B-B14F-4D97-AF65-F5344CB8AC3E}">
        <p14:creationId xmlns:p14="http://schemas.microsoft.com/office/powerpoint/2010/main" val="1644856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5" name="Straight Connector 64">
            <a:extLst>
              <a:ext uri="{FF2B5EF4-FFF2-40B4-BE49-F238E27FC236}">
                <a16:creationId xmlns:a16="http://schemas.microsoft.com/office/drawing/2014/main" id="{B7E0DC92-4836-B547-B46A-8E6BA49DDBAB}"/>
              </a:ext>
            </a:extLst>
          </p:cNvPr>
          <p:cNvCxnSpPr>
            <a:cxnSpLocks/>
          </p:cNvCxnSpPr>
          <p:nvPr/>
        </p:nvCxnSpPr>
        <p:spPr>
          <a:xfrm>
            <a:off x="5743955" y="3316263"/>
            <a:ext cx="7039" cy="178470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05B523F7-98FC-CE42-8E49-08A0ED787E2B}"/>
              </a:ext>
            </a:extLst>
          </p:cNvPr>
          <p:cNvCxnSpPr>
            <a:cxnSpLocks/>
          </p:cNvCxnSpPr>
          <p:nvPr/>
        </p:nvCxnSpPr>
        <p:spPr>
          <a:xfrm>
            <a:off x="5679382" y="3308404"/>
            <a:ext cx="7039" cy="178470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9" name="Group 8">
            <a:extLst>
              <a:ext uri="{FF2B5EF4-FFF2-40B4-BE49-F238E27FC236}">
                <a16:creationId xmlns:a16="http://schemas.microsoft.com/office/drawing/2014/main" id="{97892627-F627-5245-8FED-523C3869DC5F}"/>
              </a:ext>
            </a:extLst>
          </p:cNvPr>
          <p:cNvGrpSpPr>
            <a:grpSpLocks/>
          </p:cNvGrpSpPr>
          <p:nvPr/>
        </p:nvGrpSpPr>
        <p:grpSpPr bwMode="auto">
          <a:xfrm>
            <a:off x="2452644" y="1669859"/>
            <a:ext cx="1541328" cy="917669"/>
            <a:chOff x="3731381" y="3981784"/>
            <a:chExt cx="707235" cy="455950"/>
          </a:xfrm>
        </p:grpSpPr>
        <p:pic>
          <p:nvPicPr>
            <p:cNvPr id="40" name="Picture 70">
              <a:extLst>
                <a:ext uri="{FF2B5EF4-FFF2-40B4-BE49-F238E27FC236}">
                  <a16:creationId xmlns:a16="http://schemas.microsoft.com/office/drawing/2014/main" id="{88B79545-5377-8345-8200-751BB670F1C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31381" y="3981784"/>
              <a:ext cx="707235" cy="455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1" name="TextBox 72">
              <a:extLst>
                <a:ext uri="{FF2B5EF4-FFF2-40B4-BE49-F238E27FC236}">
                  <a16:creationId xmlns:a16="http://schemas.microsoft.com/office/drawing/2014/main" id="{A61ABD9F-0090-1C42-8DE0-6CFB7751B0CE}"/>
                </a:ext>
              </a:extLst>
            </p:cNvPr>
            <p:cNvSpPr txBox="1">
              <a:spLocks noChangeArrowheads="1"/>
            </p:cNvSpPr>
            <p:nvPr/>
          </p:nvSpPr>
          <p:spPr bwMode="auto">
            <a:xfrm>
              <a:off x="3773055" y="4149676"/>
              <a:ext cx="618676" cy="1146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900" b="1">
                <a:solidFill>
                  <a:schemeClr val="bg1"/>
                </a:solidFill>
                <a:cs typeface="Helvetica 55 Roman" charset="0"/>
              </a:endParaRPr>
            </a:p>
          </p:txBody>
        </p:sp>
      </p:grpSp>
      <p:pic>
        <p:nvPicPr>
          <p:cNvPr id="42" name="Picture 41" descr="azure-1.emf">
            <a:extLst>
              <a:ext uri="{FF2B5EF4-FFF2-40B4-BE49-F238E27FC236}">
                <a16:creationId xmlns:a16="http://schemas.microsoft.com/office/drawing/2014/main" id="{7276B227-D2CB-9A49-A2E5-5C65F362D3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34307" y="1335729"/>
            <a:ext cx="1126473" cy="596984"/>
          </a:xfrm>
          <a:prstGeom prst="rect">
            <a:avLst/>
          </a:prstGeom>
        </p:spPr>
      </p:pic>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a:t>
            </a:r>
          </a:p>
        </p:txBody>
      </p:sp>
      <p:pic>
        <p:nvPicPr>
          <p:cNvPr id="35" name="Picture 34">
            <a:extLst>
              <a:ext uri="{FF2B5EF4-FFF2-40B4-BE49-F238E27FC236}">
                <a16:creationId xmlns:a16="http://schemas.microsoft.com/office/drawing/2014/main" id="{3B28BD87-C41B-004E-A672-AAF785C86E06}"/>
              </a:ext>
            </a:extLst>
          </p:cNvPr>
          <p:cNvPicPr>
            <a:picLocks noChangeAspect="1"/>
          </p:cNvPicPr>
          <p:nvPr/>
        </p:nvPicPr>
        <p:blipFill>
          <a:blip r:embed="rId5"/>
          <a:stretch>
            <a:fillRect/>
          </a:stretch>
        </p:blipFill>
        <p:spPr>
          <a:xfrm>
            <a:off x="3146904" y="5574745"/>
            <a:ext cx="574424" cy="574424"/>
          </a:xfrm>
          <a:prstGeom prst="rect">
            <a:avLst/>
          </a:prstGeom>
        </p:spPr>
      </p:pic>
      <p:sp>
        <p:nvSpPr>
          <p:cNvPr id="50" name="Rectangle 49">
            <a:extLst>
              <a:ext uri="{FF2B5EF4-FFF2-40B4-BE49-F238E27FC236}">
                <a16:creationId xmlns:a16="http://schemas.microsoft.com/office/drawing/2014/main" id="{BCE0CCCA-0184-014C-92AB-9B7C6122B352}"/>
              </a:ext>
            </a:extLst>
          </p:cNvPr>
          <p:cNvSpPr/>
          <p:nvPr/>
        </p:nvSpPr>
        <p:spPr>
          <a:xfrm>
            <a:off x="3658006" y="2294982"/>
            <a:ext cx="6021640" cy="344351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51" name="TextBox 50">
            <a:extLst>
              <a:ext uri="{FF2B5EF4-FFF2-40B4-BE49-F238E27FC236}">
                <a16:creationId xmlns:a16="http://schemas.microsoft.com/office/drawing/2014/main" id="{395517B3-F8A4-3540-A3A5-F7E13F726D65}"/>
              </a:ext>
            </a:extLst>
          </p:cNvPr>
          <p:cNvSpPr txBox="1"/>
          <p:nvPr/>
        </p:nvSpPr>
        <p:spPr>
          <a:xfrm>
            <a:off x="3783113" y="5430246"/>
            <a:ext cx="1643591" cy="245837"/>
          </a:xfrm>
          <a:prstGeom prst="rect">
            <a:avLst/>
          </a:prstGeom>
          <a:noFill/>
        </p:spPr>
        <p:txBody>
          <a:bodyPr wrap="square" rtlCol="0">
            <a:spAutoFit/>
          </a:bodyPr>
          <a:lstStyle/>
          <a:p>
            <a:pPr defTabSz="457189">
              <a:lnSpc>
                <a:spcPct val="95000"/>
              </a:lnSpc>
              <a:spcAft>
                <a:spcPts val="600"/>
              </a:spcAft>
            </a:pPr>
            <a:r>
              <a:rPr lang="sv-SE" sz="1050" dirty="0" err="1">
                <a:cs typeface="Arial" panose="020B0604020202020204" pitchFamily="34" charset="0"/>
              </a:rPr>
              <a:t>Virtual</a:t>
            </a:r>
            <a:r>
              <a:rPr lang="sv-SE" sz="1050" dirty="0">
                <a:cs typeface="Arial" panose="020B0604020202020204" pitchFamily="34" charset="0"/>
              </a:rPr>
              <a:t> Network - VNET</a:t>
            </a:r>
          </a:p>
        </p:txBody>
      </p:sp>
      <p:sp>
        <p:nvSpPr>
          <p:cNvPr id="74" name="TextBox 73">
            <a:extLst>
              <a:ext uri="{FF2B5EF4-FFF2-40B4-BE49-F238E27FC236}">
                <a16:creationId xmlns:a16="http://schemas.microsoft.com/office/drawing/2014/main" id="{4FECD845-E11D-624E-AC90-987CFBA104A0}"/>
              </a:ext>
            </a:extLst>
          </p:cNvPr>
          <p:cNvSpPr txBox="1"/>
          <p:nvPr/>
        </p:nvSpPr>
        <p:spPr>
          <a:xfrm>
            <a:off x="3850032" y="2420537"/>
            <a:ext cx="1281548"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External</a:t>
            </a:r>
            <a:endParaRPr lang="sv-SE" sz="1050">
              <a:cs typeface="Arial" panose="020B0604020202020204" pitchFamily="34" charset="0"/>
            </a:endParaRPr>
          </a:p>
        </p:txBody>
      </p:sp>
      <p:sp>
        <p:nvSpPr>
          <p:cNvPr id="86" name="TextBox 85">
            <a:extLst>
              <a:ext uri="{FF2B5EF4-FFF2-40B4-BE49-F238E27FC236}">
                <a16:creationId xmlns:a16="http://schemas.microsoft.com/office/drawing/2014/main" id="{D7A99D2E-F37F-C44F-BE0E-6AEB513718F5}"/>
              </a:ext>
            </a:extLst>
          </p:cNvPr>
          <p:cNvSpPr txBox="1"/>
          <p:nvPr/>
        </p:nvSpPr>
        <p:spPr>
          <a:xfrm>
            <a:off x="6467075" y="2420536"/>
            <a:ext cx="1148232"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Internal</a:t>
            </a:r>
            <a:endParaRPr lang="sv-SE" sz="1050">
              <a:cs typeface="Arial" panose="020B0604020202020204" pitchFamily="34" charset="0"/>
            </a:endParaRPr>
          </a:p>
        </p:txBody>
      </p:sp>
      <p:sp>
        <p:nvSpPr>
          <p:cNvPr id="91" name="Rectangle 90">
            <a:extLst>
              <a:ext uri="{FF2B5EF4-FFF2-40B4-BE49-F238E27FC236}">
                <a16:creationId xmlns:a16="http://schemas.microsoft.com/office/drawing/2014/main" id="{DC77EBCE-FCC0-6346-8E72-F1C82C5F192C}"/>
              </a:ext>
            </a:extLst>
          </p:cNvPr>
          <p:cNvSpPr/>
          <p:nvPr/>
        </p:nvSpPr>
        <p:spPr>
          <a:xfrm>
            <a:off x="7718070" y="2401516"/>
            <a:ext cx="1754965" cy="13645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92" name="TextBox 91">
            <a:extLst>
              <a:ext uri="{FF2B5EF4-FFF2-40B4-BE49-F238E27FC236}">
                <a16:creationId xmlns:a16="http://schemas.microsoft.com/office/drawing/2014/main" id="{946E588A-7FB0-6A42-82F7-99BBC275AEE0}"/>
              </a:ext>
            </a:extLst>
          </p:cNvPr>
          <p:cNvSpPr txBox="1"/>
          <p:nvPr/>
        </p:nvSpPr>
        <p:spPr>
          <a:xfrm>
            <a:off x="7736206" y="2404650"/>
            <a:ext cx="1311515"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backend</a:t>
            </a:r>
            <a:r>
              <a:rPr lang="sv-SE" sz="1050">
                <a:cs typeface="Arial" panose="020B0604020202020204" pitchFamily="34" charset="0"/>
              </a:rPr>
              <a:t> 1</a:t>
            </a:r>
          </a:p>
        </p:txBody>
      </p:sp>
      <p:pic>
        <p:nvPicPr>
          <p:cNvPr id="93" name="Picture 6" descr="Generic_VM_Flat.png">
            <a:extLst>
              <a:ext uri="{FF2B5EF4-FFF2-40B4-BE49-F238E27FC236}">
                <a16:creationId xmlns:a16="http://schemas.microsoft.com/office/drawing/2014/main" id="{863CECEB-1591-534F-9BFB-9E50AA64D8F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130627" y="2395120"/>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4" name="Picture 6" descr="Generic_VM_Flat.png">
            <a:extLst>
              <a:ext uri="{FF2B5EF4-FFF2-40B4-BE49-F238E27FC236}">
                <a16:creationId xmlns:a16="http://schemas.microsoft.com/office/drawing/2014/main" id="{6B841928-4A15-AE47-B8C9-82F17B0BD4E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343731" y="2849301"/>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a:extLst>
              <a:ext uri="{FF2B5EF4-FFF2-40B4-BE49-F238E27FC236}">
                <a16:creationId xmlns:a16="http://schemas.microsoft.com/office/drawing/2014/main" id="{DF16C4A1-B7AA-854B-90D1-2C12887152A7}"/>
              </a:ext>
            </a:extLst>
          </p:cNvPr>
          <p:cNvSpPr/>
          <p:nvPr/>
        </p:nvSpPr>
        <p:spPr>
          <a:xfrm rot="2699826">
            <a:off x="-1037644" y="4165473"/>
            <a:ext cx="309532" cy="3322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7"/>
          <a:stretch>
            <a:fillRect/>
          </a:stretch>
        </p:blipFill>
        <p:spPr>
          <a:xfrm>
            <a:off x="-1100769" y="3537169"/>
            <a:ext cx="479569" cy="479569"/>
          </a:xfrm>
          <a:prstGeom prst="rect">
            <a:avLst/>
          </a:prstGeom>
        </p:spPr>
      </p:pic>
      <p:sp>
        <p:nvSpPr>
          <p:cNvPr id="95" name="Rectangle 94">
            <a:extLst>
              <a:ext uri="{FF2B5EF4-FFF2-40B4-BE49-F238E27FC236}">
                <a16:creationId xmlns:a16="http://schemas.microsoft.com/office/drawing/2014/main" id="{C857E375-10EB-234D-9E3E-B0C9C4D22838}"/>
              </a:ext>
            </a:extLst>
          </p:cNvPr>
          <p:cNvSpPr/>
          <p:nvPr/>
        </p:nvSpPr>
        <p:spPr>
          <a:xfrm>
            <a:off x="5867520" y="2401515"/>
            <a:ext cx="1669451" cy="215699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98" name="Rectangle 97">
            <a:extLst>
              <a:ext uri="{FF2B5EF4-FFF2-40B4-BE49-F238E27FC236}">
                <a16:creationId xmlns:a16="http://schemas.microsoft.com/office/drawing/2014/main" id="{074A8CA9-68EF-E046-BABF-7D9983CAFB51}"/>
              </a:ext>
            </a:extLst>
          </p:cNvPr>
          <p:cNvSpPr/>
          <p:nvPr/>
        </p:nvSpPr>
        <p:spPr>
          <a:xfrm>
            <a:off x="3862846" y="2401417"/>
            <a:ext cx="1682156" cy="2157092"/>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99" name="Picture 6" descr="Generic_VM_Flat.png">
            <a:extLst>
              <a:ext uri="{FF2B5EF4-FFF2-40B4-BE49-F238E27FC236}">
                <a16:creationId xmlns:a16="http://schemas.microsoft.com/office/drawing/2014/main" id="{4AD1FC16-EAB3-4D4F-A006-28FCF207DAD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121341" y="1824096"/>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8" name="Picture 117">
            <a:extLst>
              <a:ext uri="{FF2B5EF4-FFF2-40B4-BE49-F238E27FC236}">
                <a16:creationId xmlns:a16="http://schemas.microsoft.com/office/drawing/2014/main" id="{43037D76-C165-2940-8BAD-CB755E74D8BC}"/>
              </a:ext>
            </a:extLst>
          </p:cNvPr>
          <p:cNvPicPr>
            <a:picLocks noChangeAspect="1"/>
          </p:cNvPicPr>
          <p:nvPr/>
        </p:nvPicPr>
        <p:blipFill>
          <a:blip r:embed="rId8"/>
          <a:stretch>
            <a:fillRect/>
          </a:stretch>
        </p:blipFill>
        <p:spPr>
          <a:xfrm>
            <a:off x="7748832" y="3476608"/>
            <a:ext cx="249848" cy="250894"/>
          </a:xfrm>
          <a:prstGeom prst="rect">
            <a:avLst/>
          </a:prstGeom>
        </p:spPr>
      </p:pic>
      <p:pic>
        <p:nvPicPr>
          <p:cNvPr id="120" name="Picture 119" descr="azure-logo.emf">
            <a:extLst>
              <a:ext uri="{FF2B5EF4-FFF2-40B4-BE49-F238E27FC236}">
                <a16:creationId xmlns:a16="http://schemas.microsoft.com/office/drawing/2014/main" id="{ECBD1765-F0A0-C34F-B3A3-F4A2830125D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57538" y="5716905"/>
            <a:ext cx="370754" cy="290103"/>
          </a:xfrm>
          <a:prstGeom prst="rect">
            <a:avLst/>
          </a:prstGeom>
        </p:spPr>
      </p:pic>
      <p:sp>
        <p:nvSpPr>
          <p:cNvPr id="49" name="Rectangle 48">
            <a:extLst>
              <a:ext uri="{FF2B5EF4-FFF2-40B4-BE49-F238E27FC236}">
                <a16:creationId xmlns:a16="http://schemas.microsoft.com/office/drawing/2014/main" id="{D19CA5F9-F1EF-2446-9BE0-7509F89FD787}"/>
              </a:ext>
            </a:extLst>
          </p:cNvPr>
          <p:cNvSpPr/>
          <p:nvPr/>
        </p:nvSpPr>
        <p:spPr>
          <a:xfrm>
            <a:off x="7718068" y="3870890"/>
            <a:ext cx="1754965" cy="13646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52" name="Picture 51">
            <a:extLst>
              <a:ext uri="{FF2B5EF4-FFF2-40B4-BE49-F238E27FC236}">
                <a16:creationId xmlns:a16="http://schemas.microsoft.com/office/drawing/2014/main" id="{07E89577-1719-DA47-B430-6531D05F3999}"/>
              </a:ext>
            </a:extLst>
          </p:cNvPr>
          <p:cNvPicPr>
            <a:picLocks noChangeAspect="1"/>
          </p:cNvPicPr>
          <p:nvPr/>
        </p:nvPicPr>
        <p:blipFill>
          <a:blip r:embed="rId8"/>
          <a:stretch>
            <a:fillRect/>
          </a:stretch>
        </p:blipFill>
        <p:spPr>
          <a:xfrm>
            <a:off x="7748832" y="4939685"/>
            <a:ext cx="249848" cy="250894"/>
          </a:xfrm>
          <a:prstGeom prst="rect">
            <a:avLst/>
          </a:prstGeom>
        </p:spPr>
      </p:pic>
      <p:sp>
        <p:nvSpPr>
          <p:cNvPr id="53" name="TextBox 52">
            <a:extLst>
              <a:ext uri="{FF2B5EF4-FFF2-40B4-BE49-F238E27FC236}">
                <a16:creationId xmlns:a16="http://schemas.microsoft.com/office/drawing/2014/main" id="{B6164201-8AC5-7445-95F3-C63A2940873B}"/>
              </a:ext>
            </a:extLst>
          </p:cNvPr>
          <p:cNvSpPr txBox="1"/>
          <p:nvPr/>
        </p:nvSpPr>
        <p:spPr>
          <a:xfrm>
            <a:off x="7748832" y="3882674"/>
            <a:ext cx="1311515"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backend</a:t>
            </a:r>
            <a:r>
              <a:rPr lang="sv-SE" sz="1050">
                <a:cs typeface="Arial" panose="020B0604020202020204" pitchFamily="34" charset="0"/>
              </a:rPr>
              <a:t> 2</a:t>
            </a:r>
          </a:p>
        </p:txBody>
      </p:sp>
      <p:pic>
        <p:nvPicPr>
          <p:cNvPr id="54" name="Picture 6" descr="Generic_VM_Flat.png">
            <a:extLst>
              <a:ext uri="{FF2B5EF4-FFF2-40B4-BE49-F238E27FC236}">
                <a16:creationId xmlns:a16="http://schemas.microsoft.com/office/drawing/2014/main" id="{8282740D-72CE-554F-9722-D6708317C82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343732" y="4322989"/>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6" name="Picture 276">
            <a:extLst>
              <a:ext uri="{FF2B5EF4-FFF2-40B4-BE49-F238E27FC236}">
                <a16:creationId xmlns:a16="http://schemas.microsoft.com/office/drawing/2014/main" id="{84AFD565-B45C-DD4C-91DE-08BA3D95DE4C}"/>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470695" y="2856947"/>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7" name="Picture 276">
            <a:extLst>
              <a:ext uri="{FF2B5EF4-FFF2-40B4-BE49-F238E27FC236}">
                <a16:creationId xmlns:a16="http://schemas.microsoft.com/office/drawing/2014/main" id="{A8DDA111-A3E1-2247-BBCC-4618A233674A}"/>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470695" y="3473436"/>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3" name="Graphic 32">
            <a:extLst>
              <a:ext uri="{FF2B5EF4-FFF2-40B4-BE49-F238E27FC236}">
                <a16:creationId xmlns:a16="http://schemas.microsoft.com/office/drawing/2014/main" id="{B5279D62-9998-2C49-9DC7-623A8DCC862D}"/>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2688129" y="3161530"/>
            <a:ext cx="585309" cy="585309"/>
          </a:xfrm>
          <a:prstGeom prst="rect">
            <a:avLst/>
          </a:prstGeom>
        </p:spPr>
      </p:pic>
      <p:pic>
        <p:nvPicPr>
          <p:cNvPr id="34" name="Graphic 33">
            <a:extLst>
              <a:ext uri="{FF2B5EF4-FFF2-40B4-BE49-F238E27FC236}">
                <a16:creationId xmlns:a16="http://schemas.microsoft.com/office/drawing/2014/main" id="{E98B8294-63EA-0E4C-B206-5FC510E80F1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H="1">
            <a:off x="5238745" y="3601331"/>
            <a:ext cx="249910" cy="249910"/>
          </a:xfrm>
          <a:prstGeom prst="rect">
            <a:avLst/>
          </a:prstGeom>
        </p:spPr>
      </p:pic>
      <p:sp>
        <p:nvSpPr>
          <p:cNvPr id="43" name="TextBox 42">
            <a:extLst>
              <a:ext uri="{FF2B5EF4-FFF2-40B4-BE49-F238E27FC236}">
                <a16:creationId xmlns:a16="http://schemas.microsoft.com/office/drawing/2014/main" id="{A7945BB7-DDEC-564A-8942-1B022290648E}"/>
              </a:ext>
            </a:extLst>
          </p:cNvPr>
          <p:cNvSpPr txBox="1"/>
          <p:nvPr/>
        </p:nvSpPr>
        <p:spPr>
          <a:xfrm>
            <a:off x="2344513" y="3712531"/>
            <a:ext cx="1251157" cy="629788"/>
          </a:xfrm>
          <a:prstGeom prst="rect">
            <a:avLst/>
          </a:prstGeom>
          <a:noFill/>
        </p:spPr>
        <p:txBody>
          <a:bodyPr wrap="square" rtlCol="0">
            <a:spAutoFit/>
          </a:bodyPr>
          <a:lstStyle/>
          <a:p>
            <a:pPr algn="ctr" defTabSz="457189">
              <a:lnSpc>
                <a:spcPct val="95000"/>
              </a:lnSpc>
              <a:spcAft>
                <a:spcPts val="600"/>
              </a:spcAft>
            </a:pPr>
            <a:r>
              <a:rPr lang="sv-SE" sz="1050">
                <a:cs typeface="Arial" panose="020B0604020202020204" pitchFamily="34" charset="0"/>
              </a:rPr>
              <a:t>Public IP</a:t>
            </a:r>
          </a:p>
          <a:p>
            <a:pPr algn="ctr" defTabSz="457189">
              <a:lnSpc>
                <a:spcPct val="95000"/>
              </a:lnSpc>
              <a:spcAft>
                <a:spcPts val="600"/>
              </a:spcAft>
            </a:pPr>
            <a:r>
              <a:rPr lang="sv-SE" sz="1050" err="1">
                <a:cs typeface="Arial" panose="020B0604020202020204" pitchFamily="34" charset="0"/>
              </a:rPr>
              <a:t>Attached</a:t>
            </a:r>
            <a:r>
              <a:rPr lang="sv-SE" sz="1050">
                <a:cs typeface="Arial" panose="020B0604020202020204" pitchFamily="34" charset="0"/>
              </a:rPr>
              <a:t> to the </a:t>
            </a:r>
            <a:r>
              <a:rPr lang="sv-SE" sz="1050" err="1">
                <a:cs typeface="Arial" panose="020B0604020202020204" pitchFamily="34" charset="0"/>
              </a:rPr>
              <a:t>active</a:t>
            </a:r>
            <a:r>
              <a:rPr lang="sv-SE" sz="1050">
                <a:cs typeface="Arial" panose="020B0604020202020204" pitchFamily="34" charset="0"/>
              </a:rPr>
              <a:t> </a:t>
            </a:r>
            <a:r>
              <a:rPr lang="sv-SE" sz="1050" err="1">
                <a:cs typeface="Arial" panose="020B0604020202020204" pitchFamily="34" charset="0"/>
              </a:rPr>
              <a:t>FortiGate</a:t>
            </a:r>
            <a:endParaRPr lang="sv-SE" sz="1050">
              <a:cs typeface="Arial" panose="020B0604020202020204" pitchFamily="34" charset="0"/>
            </a:endParaRPr>
          </a:p>
        </p:txBody>
      </p:sp>
      <p:sp>
        <p:nvSpPr>
          <p:cNvPr id="44" name="Freeform 43">
            <a:extLst>
              <a:ext uri="{FF2B5EF4-FFF2-40B4-BE49-F238E27FC236}">
                <a16:creationId xmlns:a16="http://schemas.microsoft.com/office/drawing/2014/main" id="{B9705A9B-0E92-4C4C-8F29-194879767E1D}"/>
              </a:ext>
            </a:extLst>
          </p:cNvPr>
          <p:cNvSpPr/>
          <p:nvPr/>
        </p:nvSpPr>
        <p:spPr>
          <a:xfrm>
            <a:off x="3273911" y="3421848"/>
            <a:ext cx="1967948" cy="290691"/>
          </a:xfrm>
          <a:custGeom>
            <a:avLst/>
            <a:gdLst>
              <a:gd name="connsiteX0" fmla="*/ 3187700 w 3187700"/>
              <a:gd name="connsiteY0" fmla="*/ 667711 h 667711"/>
              <a:gd name="connsiteX1" fmla="*/ 1549400 w 3187700"/>
              <a:gd name="connsiteY1" fmla="*/ 45411 h 667711"/>
              <a:gd name="connsiteX2" fmla="*/ 0 w 3187700"/>
              <a:gd name="connsiteY2" fmla="*/ 96211 h 667711"/>
            </a:gdLst>
            <a:ahLst/>
            <a:cxnLst>
              <a:cxn ang="0">
                <a:pos x="connsiteX0" y="connsiteY0"/>
              </a:cxn>
              <a:cxn ang="0">
                <a:pos x="connsiteX1" y="connsiteY1"/>
              </a:cxn>
              <a:cxn ang="0">
                <a:pos x="connsiteX2" y="connsiteY2"/>
              </a:cxn>
            </a:cxnLst>
            <a:rect l="l" t="t" r="r" b="b"/>
            <a:pathLst>
              <a:path w="3187700" h="667711">
                <a:moveTo>
                  <a:pt x="3187700" y="667711"/>
                </a:moveTo>
                <a:cubicBezTo>
                  <a:pt x="2634191" y="404186"/>
                  <a:pt x="2080683" y="140661"/>
                  <a:pt x="1549400" y="45411"/>
                </a:cubicBezTo>
                <a:cubicBezTo>
                  <a:pt x="1018117" y="-49839"/>
                  <a:pt x="509058" y="23186"/>
                  <a:pt x="0" y="96211"/>
                </a:cubicBezTo>
              </a:path>
            </a:pathLst>
          </a:custGeom>
          <a:noFill/>
          <a:ln w="25400">
            <a:solidFill>
              <a:schemeClr val="accent2"/>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Graphic 44">
            <a:extLst>
              <a:ext uri="{FF2B5EF4-FFF2-40B4-BE49-F238E27FC236}">
                <a16:creationId xmlns:a16="http://schemas.microsoft.com/office/drawing/2014/main" id="{3241874D-B324-434A-9CD4-8E78DBAC2569}"/>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H="1">
            <a:off x="5242434" y="2972040"/>
            <a:ext cx="249910" cy="249910"/>
          </a:xfrm>
          <a:prstGeom prst="rect">
            <a:avLst/>
          </a:prstGeom>
        </p:spPr>
      </p:pic>
      <p:pic>
        <p:nvPicPr>
          <p:cNvPr id="46" name="Graphic 45">
            <a:extLst>
              <a:ext uri="{FF2B5EF4-FFF2-40B4-BE49-F238E27FC236}">
                <a16:creationId xmlns:a16="http://schemas.microsoft.com/office/drawing/2014/main" id="{50BA2E10-074D-A140-BEE5-6D7C4A9384E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rot="10800000" flipH="1">
            <a:off x="5916986" y="2966521"/>
            <a:ext cx="249910" cy="249910"/>
          </a:xfrm>
          <a:prstGeom prst="rect">
            <a:avLst/>
          </a:prstGeom>
        </p:spPr>
      </p:pic>
      <p:pic>
        <p:nvPicPr>
          <p:cNvPr id="47" name="Graphic 46">
            <a:extLst>
              <a:ext uri="{FF2B5EF4-FFF2-40B4-BE49-F238E27FC236}">
                <a16:creationId xmlns:a16="http://schemas.microsoft.com/office/drawing/2014/main" id="{723CBDC0-DE5F-BD41-A993-643D5BFCF79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rot="10800000" flipH="1">
            <a:off x="5916590" y="3601331"/>
            <a:ext cx="249910" cy="249910"/>
          </a:xfrm>
          <a:prstGeom prst="rect">
            <a:avLst/>
          </a:prstGeom>
        </p:spPr>
      </p:pic>
      <p:sp>
        <p:nvSpPr>
          <p:cNvPr id="48" name="Rectangle 47">
            <a:extLst>
              <a:ext uri="{FF2B5EF4-FFF2-40B4-BE49-F238E27FC236}">
                <a16:creationId xmlns:a16="http://schemas.microsoft.com/office/drawing/2014/main" id="{6F0A9740-3696-9A42-9096-7192C4BAE5DF}"/>
              </a:ext>
            </a:extLst>
          </p:cNvPr>
          <p:cNvSpPr/>
          <p:nvPr/>
        </p:nvSpPr>
        <p:spPr>
          <a:xfrm>
            <a:off x="3864011" y="4684064"/>
            <a:ext cx="1682156" cy="551516"/>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55" name="Rectangle 54">
            <a:extLst>
              <a:ext uri="{FF2B5EF4-FFF2-40B4-BE49-F238E27FC236}">
                <a16:creationId xmlns:a16="http://schemas.microsoft.com/office/drawing/2014/main" id="{7C8FF0BE-FB4F-8743-8832-53CDB80C58A3}"/>
              </a:ext>
            </a:extLst>
          </p:cNvPr>
          <p:cNvSpPr/>
          <p:nvPr/>
        </p:nvSpPr>
        <p:spPr>
          <a:xfrm>
            <a:off x="5874392" y="4679254"/>
            <a:ext cx="1682156" cy="551516"/>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56" name="TextBox 55">
            <a:extLst>
              <a:ext uri="{FF2B5EF4-FFF2-40B4-BE49-F238E27FC236}">
                <a16:creationId xmlns:a16="http://schemas.microsoft.com/office/drawing/2014/main" id="{8E9AED25-00BE-DE48-97BB-809574DB03E6}"/>
              </a:ext>
            </a:extLst>
          </p:cNvPr>
          <p:cNvSpPr txBox="1"/>
          <p:nvPr/>
        </p:nvSpPr>
        <p:spPr>
          <a:xfrm>
            <a:off x="6336980" y="4705953"/>
            <a:ext cx="1250651"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HA SYNC</a:t>
            </a:r>
          </a:p>
        </p:txBody>
      </p:sp>
      <p:sp>
        <p:nvSpPr>
          <p:cNvPr id="57" name="TextBox 56">
            <a:extLst>
              <a:ext uri="{FF2B5EF4-FFF2-40B4-BE49-F238E27FC236}">
                <a16:creationId xmlns:a16="http://schemas.microsoft.com/office/drawing/2014/main" id="{535216CE-1827-E747-BD5A-B244871F5EC6}"/>
              </a:ext>
            </a:extLst>
          </p:cNvPr>
          <p:cNvSpPr txBox="1"/>
          <p:nvPr/>
        </p:nvSpPr>
        <p:spPr>
          <a:xfrm>
            <a:off x="3850032" y="4694273"/>
            <a:ext cx="1281548"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HA MGMT</a:t>
            </a:r>
          </a:p>
        </p:txBody>
      </p:sp>
      <p:cxnSp>
        <p:nvCxnSpPr>
          <p:cNvPr id="4" name="Straight Connector 3">
            <a:extLst>
              <a:ext uri="{FF2B5EF4-FFF2-40B4-BE49-F238E27FC236}">
                <a16:creationId xmlns:a16="http://schemas.microsoft.com/office/drawing/2014/main" id="{C6363FB3-B651-0240-8318-EFA4A3CE2A8D}"/>
              </a:ext>
            </a:extLst>
          </p:cNvPr>
          <p:cNvCxnSpPr>
            <a:cxnSpLocks/>
          </p:cNvCxnSpPr>
          <p:nvPr/>
        </p:nvCxnSpPr>
        <p:spPr>
          <a:xfrm>
            <a:off x="5635137" y="3932752"/>
            <a:ext cx="0" cy="89612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52D0CCC-B9E7-5240-83B3-D392CC087960}"/>
              </a:ext>
            </a:extLst>
          </p:cNvPr>
          <p:cNvCxnSpPr>
            <a:cxnSpLocks/>
          </p:cNvCxnSpPr>
          <p:nvPr/>
        </p:nvCxnSpPr>
        <p:spPr>
          <a:xfrm>
            <a:off x="5238745" y="5094343"/>
            <a:ext cx="454030" cy="1532"/>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FA63F1CF-30E7-6C4D-86DF-F8559FA8DF02}"/>
              </a:ext>
            </a:extLst>
          </p:cNvPr>
          <p:cNvCxnSpPr>
            <a:cxnSpLocks/>
          </p:cNvCxnSpPr>
          <p:nvPr/>
        </p:nvCxnSpPr>
        <p:spPr>
          <a:xfrm>
            <a:off x="5238745" y="4828872"/>
            <a:ext cx="400055" cy="30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CE59B70D-72B5-464B-AACF-5D125670D3B0}"/>
              </a:ext>
            </a:extLst>
          </p:cNvPr>
          <p:cNvCxnSpPr>
            <a:cxnSpLocks/>
          </p:cNvCxnSpPr>
          <p:nvPr/>
        </p:nvCxnSpPr>
        <p:spPr>
          <a:xfrm>
            <a:off x="5787537" y="3937668"/>
            <a:ext cx="0" cy="89612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73017FA-D1A0-CF41-AFE3-761BD86772D4}"/>
              </a:ext>
            </a:extLst>
          </p:cNvPr>
          <p:cNvCxnSpPr>
            <a:cxnSpLocks/>
          </p:cNvCxnSpPr>
          <p:nvPr/>
        </p:nvCxnSpPr>
        <p:spPr>
          <a:xfrm>
            <a:off x="5743955" y="5092811"/>
            <a:ext cx="454030" cy="1532"/>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3440A6F-83DB-FF48-B323-FAB1DD1A817B}"/>
              </a:ext>
            </a:extLst>
          </p:cNvPr>
          <p:cNvCxnSpPr>
            <a:cxnSpLocks/>
          </p:cNvCxnSpPr>
          <p:nvPr/>
        </p:nvCxnSpPr>
        <p:spPr>
          <a:xfrm>
            <a:off x="5786688" y="4825590"/>
            <a:ext cx="400055" cy="30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2870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pPr lvl="1"/>
            <a:endParaRPr lang="en-US" sz="1000"/>
          </a:p>
          <a:p>
            <a:r>
              <a:rPr lang="en-US"/>
              <a:t>Lift &amp; Shift from on-premise</a:t>
            </a:r>
          </a:p>
          <a:p>
            <a:r>
              <a:rPr lang="en-US"/>
              <a:t>North-south traffic inspection</a:t>
            </a:r>
          </a:p>
          <a:p>
            <a:r>
              <a:rPr lang="en-US"/>
              <a:t>East-west traffic inspection</a:t>
            </a:r>
          </a:p>
          <a:p>
            <a:r>
              <a:rPr lang="en-US"/>
              <a:t>ExpressRoute traffic inspection</a:t>
            </a:r>
          </a:p>
          <a:p>
            <a:r>
              <a:rPr lang="en-US"/>
              <a:t>Site 2 Site VPN</a:t>
            </a:r>
          </a:p>
          <a:p>
            <a:r>
              <a:rPr lang="en-US"/>
              <a:t>Client 2 Site VPN</a:t>
            </a:r>
          </a:p>
          <a:p>
            <a:endParaRPr lang="en-US"/>
          </a:p>
          <a:p>
            <a:endParaRPr lang="en-US" sz="14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a:t>
            </a:r>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Use cases</a:t>
            </a:r>
          </a:p>
        </p:txBody>
      </p:sp>
      <p:pic>
        <p:nvPicPr>
          <p:cNvPr id="93" name="Picture 6" descr="Generic_VM_Flat.png">
            <a:extLst>
              <a:ext uri="{FF2B5EF4-FFF2-40B4-BE49-F238E27FC236}">
                <a16:creationId xmlns:a16="http://schemas.microsoft.com/office/drawing/2014/main" id="{863CECEB-1591-534F-9BFB-9E50AA64D8F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30627" y="2395120"/>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a:extLst>
              <a:ext uri="{FF2B5EF4-FFF2-40B4-BE49-F238E27FC236}">
                <a16:creationId xmlns:a16="http://schemas.microsoft.com/office/drawing/2014/main" id="{DF16C4A1-B7AA-854B-90D1-2C12887152A7}"/>
              </a:ext>
            </a:extLst>
          </p:cNvPr>
          <p:cNvSpPr/>
          <p:nvPr/>
        </p:nvSpPr>
        <p:spPr>
          <a:xfrm rot="2699826">
            <a:off x="-1037644" y="4165473"/>
            <a:ext cx="309532" cy="3322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4"/>
          <a:stretch>
            <a:fillRect/>
          </a:stretch>
        </p:blipFill>
        <p:spPr>
          <a:xfrm>
            <a:off x="-1100769" y="3537169"/>
            <a:ext cx="479569" cy="479569"/>
          </a:xfrm>
          <a:prstGeom prst="rect">
            <a:avLst/>
          </a:prstGeom>
        </p:spPr>
      </p:pic>
      <p:pic>
        <p:nvPicPr>
          <p:cNvPr id="99" name="Picture 6" descr="Generic_VM_Flat.png">
            <a:extLst>
              <a:ext uri="{FF2B5EF4-FFF2-40B4-BE49-F238E27FC236}">
                <a16:creationId xmlns:a16="http://schemas.microsoft.com/office/drawing/2014/main" id="{4AD1FC16-EAB3-4D4F-A006-28FCF207DAD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21341" y="1824096"/>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14113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1800"/>
              <a:t>Deployment requires 4 NIC </a:t>
            </a:r>
            <a:r>
              <a:rPr lang="en-US" sz="1800" err="1"/>
              <a:t>vm’s</a:t>
            </a:r>
            <a:r>
              <a:rPr lang="en-US" sz="1800"/>
              <a:t>. A license supporting lower number of CPU’s can be used and will only use the number of CPU’s supported for the license</a:t>
            </a:r>
          </a:p>
          <a:p>
            <a:r>
              <a:rPr lang="en-US" sz="1800"/>
              <a:t>Failover time is undefined and ranges from 30sec to x min depending on the load of the Azure platform</a:t>
            </a:r>
          </a:p>
          <a:p>
            <a:r>
              <a:rPr lang="en-US" sz="1800"/>
              <a:t>Failover causes session to block. Basic public </a:t>
            </a:r>
            <a:r>
              <a:rPr lang="en-US" sz="1800" err="1"/>
              <a:t>ip</a:t>
            </a:r>
            <a:r>
              <a:rPr lang="en-US" sz="1800"/>
              <a:t> has slower failover times than the standard public </a:t>
            </a:r>
            <a:r>
              <a:rPr lang="en-US" sz="1800" err="1"/>
              <a:t>ip</a:t>
            </a:r>
            <a:endParaRPr lang="en-US" sz="1800"/>
          </a:p>
          <a:p>
            <a:r>
              <a:rPr lang="en-US" sz="1800"/>
              <a:t>NIC 4 - MGMT ports needs internet access (route) </a:t>
            </a:r>
          </a:p>
          <a:p>
            <a:r>
              <a:rPr lang="en-US" sz="1800"/>
              <a:t>NIC 4 - MGMT ports needs a public IP for each VM when using Standard public IP’s</a:t>
            </a:r>
          </a:p>
          <a:p>
            <a:r>
              <a:rPr lang="en-US" sz="1800"/>
              <a:t>Standard public IP’s require a NSG (Any, Any, Allow minimum) on each subnet or interface to function</a:t>
            </a:r>
          </a:p>
          <a:p>
            <a:r>
              <a:rPr lang="en-US" sz="1800" err="1"/>
              <a:t>FortiOS</a:t>
            </a:r>
            <a:r>
              <a:rPr lang="en-US" sz="1800"/>
              <a:t> 6.0.x: SDN Fabric Connector only supports one tenant, one subscription. All routes and public IP’s need to be in the same resource group as the firewall</a:t>
            </a:r>
          </a:p>
          <a:p>
            <a:r>
              <a:rPr lang="en-US" sz="1800" err="1"/>
              <a:t>FortiOS</a:t>
            </a:r>
            <a:r>
              <a:rPr lang="en-US" sz="1800"/>
              <a:t> 6.2.x: Multiple SDN Fabric Connectors can be run to support multiple subscriptions and UDR</a:t>
            </a:r>
          </a:p>
          <a:p>
            <a:r>
              <a:rPr lang="en-US" sz="1800"/>
              <a:t>A lot of configuration of each UDR route to monitor in the SDN connector via CLI</a:t>
            </a:r>
          </a:p>
          <a:p>
            <a:r>
              <a:rPr lang="en-US" sz="1800"/>
              <a:t>On failure of changing adapting UDR routing or public </a:t>
            </a:r>
            <a:r>
              <a:rPr lang="en-US" sz="1800" err="1"/>
              <a:t>ip</a:t>
            </a:r>
            <a:r>
              <a:rPr lang="en-US" sz="1800"/>
              <a:t> change there is no auto-healing or revert.</a:t>
            </a:r>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a:t>
            </a:r>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Caveats</a:t>
            </a:r>
          </a:p>
        </p:txBody>
      </p:sp>
    </p:spTree>
    <p:extLst>
      <p:ext uri="{BB962C8B-B14F-4D97-AF65-F5344CB8AC3E}">
        <p14:creationId xmlns:p14="http://schemas.microsoft.com/office/powerpoint/2010/main" val="3954601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AA593D-7548-A945-BD3F-90602BC580C9}"/>
              </a:ext>
            </a:extLst>
          </p:cNvPr>
          <p:cNvSpPr>
            <a:spLocks noGrp="1"/>
          </p:cNvSpPr>
          <p:nvPr>
            <p:ph sz="half" idx="1"/>
          </p:nvPr>
        </p:nvSpPr>
        <p:spPr/>
        <p:txBody>
          <a:bodyPr/>
          <a:lstStyle/>
          <a:p>
            <a:r>
              <a:rPr lang="pl-PL"/>
              <a:t>Standard public </a:t>
            </a:r>
            <a:r>
              <a:rPr lang="pl-PL" err="1"/>
              <a:t>IP’s</a:t>
            </a:r>
            <a:r>
              <a:rPr lang="pl-PL"/>
              <a:t> </a:t>
            </a:r>
            <a:r>
              <a:rPr lang="pl-PL" err="1"/>
              <a:t>only</a:t>
            </a:r>
            <a:r>
              <a:rPr lang="pl-PL"/>
              <a:t> </a:t>
            </a:r>
            <a:r>
              <a:rPr lang="pl-PL" err="1"/>
              <a:t>use</a:t>
            </a:r>
            <a:r>
              <a:rPr lang="pl-PL"/>
              <a:t> </a:t>
            </a:r>
            <a:r>
              <a:rPr lang="pl-PL" err="1"/>
              <a:t>static</a:t>
            </a:r>
            <a:r>
              <a:rPr lang="pl-PL"/>
              <a:t> </a:t>
            </a:r>
            <a:r>
              <a:rPr lang="pl-PL" err="1"/>
              <a:t>assigned</a:t>
            </a:r>
            <a:r>
              <a:rPr lang="pl-PL"/>
              <a:t> </a:t>
            </a:r>
            <a:r>
              <a:rPr lang="pl-PL" err="1"/>
              <a:t>IP’s</a:t>
            </a:r>
            <a:r>
              <a:rPr lang="pl-PL"/>
              <a:t>. </a:t>
            </a:r>
            <a:r>
              <a:rPr lang="pl-PL" err="1"/>
              <a:t>If</a:t>
            </a:r>
            <a:r>
              <a:rPr lang="pl-PL"/>
              <a:t> </a:t>
            </a:r>
            <a:r>
              <a:rPr lang="pl-PL" err="1"/>
              <a:t>you</a:t>
            </a:r>
            <a:r>
              <a:rPr lang="pl-PL"/>
              <a:t> </a:t>
            </a:r>
            <a:r>
              <a:rPr lang="pl-PL" err="1"/>
              <a:t>have</a:t>
            </a:r>
            <a:r>
              <a:rPr lang="pl-PL"/>
              <a:t> no PIP on the MGMT NIC </a:t>
            </a:r>
            <a:r>
              <a:rPr lang="pl-PL" err="1"/>
              <a:t>you</a:t>
            </a:r>
            <a:r>
              <a:rPr lang="pl-PL"/>
              <a:t> </a:t>
            </a:r>
            <a:r>
              <a:rPr lang="pl-PL" err="1"/>
              <a:t>will</a:t>
            </a:r>
            <a:r>
              <a:rPr lang="pl-PL"/>
              <a:t> </a:t>
            </a:r>
            <a:r>
              <a:rPr lang="pl-PL" err="1"/>
              <a:t>encounter</a:t>
            </a:r>
            <a:r>
              <a:rPr lang="pl-PL"/>
              <a:t> the </a:t>
            </a:r>
            <a:r>
              <a:rPr lang="pl-PL" err="1"/>
              <a:t>following</a:t>
            </a:r>
            <a:r>
              <a:rPr lang="pl-PL"/>
              <a:t> </a:t>
            </a:r>
            <a:r>
              <a:rPr lang="pl-PL" err="1"/>
              <a:t>issues</a:t>
            </a:r>
            <a:r>
              <a:rPr lang="pl-PL"/>
              <a:t>:</a:t>
            </a:r>
          </a:p>
          <a:p>
            <a:pPr lvl="1"/>
            <a:r>
              <a:rPr lang="pl-PL" err="1"/>
              <a:t>FortiGate</a:t>
            </a:r>
            <a:r>
              <a:rPr lang="pl-PL"/>
              <a:t> </a:t>
            </a:r>
            <a:r>
              <a:rPr lang="pl-PL" err="1"/>
              <a:t>is</a:t>
            </a:r>
            <a:r>
              <a:rPr lang="pl-PL"/>
              <a:t> not </a:t>
            </a:r>
            <a:r>
              <a:rPr lang="pl-PL" err="1"/>
              <a:t>able</a:t>
            </a:r>
            <a:r>
              <a:rPr lang="pl-PL"/>
              <a:t> to </a:t>
            </a:r>
            <a:r>
              <a:rPr lang="pl-PL" err="1"/>
              <a:t>reach</a:t>
            </a:r>
            <a:r>
              <a:rPr lang="pl-PL"/>
              <a:t> </a:t>
            </a:r>
            <a:r>
              <a:rPr lang="pl-PL" err="1"/>
              <a:t>Azure</a:t>
            </a:r>
            <a:r>
              <a:rPr lang="pl-PL"/>
              <a:t> to update UDR and PIP, </a:t>
            </a:r>
            <a:r>
              <a:rPr lang="pl-PL" err="1"/>
              <a:t>failover</a:t>
            </a:r>
            <a:r>
              <a:rPr lang="pl-PL"/>
              <a:t> </a:t>
            </a:r>
            <a:r>
              <a:rPr lang="pl-PL" err="1"/>
              <a:t>is</a:t>
            </a:r>
            <a:r>
              <a:rPr lang="pl-PL"/>
              <a:t> not </a:t>
            </a:r>
            <a:r>
              <a:rPr lang="pl-PL" err="1"/>
              <a:t>working</a:t>
            </a:r>
            <a:r>
              <a:rPr lang="pl-PL"/>
              <a:t>. </a:t>
            </a:r>
          </a:p>
          <a:p>
            <a:pPr lvl="1"/>
            <a:r>
              <a:rPr lang="pl-PL"/>
              <a:t>Same </a:t>
            </a:r>
            <a:r>
              <a:rPr lang="pl-PL" err="1"/>
              <a:t>behaviour</a:t>
            </a:r>
            <a:r>
              <a:rPr lang="pl-PL"/>
              <a:t> </a:t>
            </a:r>
            <a:r>
              <a:rPr lang="pl-PL" err="1"/>
              <a:t>will</a:t>
            </a:r>
            <a:r>
              <a:rPr lang="pl-PL"/>
              <a:t> </a:t>
            </a:r>
            <a:r>
              <a:rPr lang="pl-PL" err="1"/>
              <a:t>happen</a:t>
            </a:r>
            <a:r>
              <a:rPr lang="pl-PL"/>
              <a:t> </a:t>
            </a:r>
            <a:r>
              <a:rPr lang="pl-PL" err="1"/>
              <a:t>if</a:t>
            </a:r>
            <a:r>
              <a:rPr lang="pl-PL"/>
              <a:t> </a:t>
            </a:r>
            <a:r>
              <a:rPr lang="pl-PL" err="1"/>
              <a:t>you</a:t>
            </a:r>
            <a:r>
              <a:rPr lang="pl-PL"/>
              <a:t> </a:t>
            </a:r>
            <a:r>
              <a:rPr lang="pl-PL" err="1"/>
              <a:t>forget</a:t>
            </a:r>
            <a:r>
              <a:rPr lang="pl-PL"/>
              <a:t> to </a:t>
            </a:r>
            <a:r>
              <a:rPr lang="pl-PL" err="1"/>
              <a:t>attach</a:t>
            </a:r>
            <a:r>
              <a:rPr lang="pl-PL"/>
              <a:t> NSG to NIC4 as Standard SKU Public IP MUST </a:t>
            </a:r>
            <a:r>
              <a:rPr lang="pl-PL" err="1"/>
              <a:t>have</a:t>
            </a:r>
            <a:r>
              <a:rPr lang="pl-PL"/>
              <a:t> NSG </a:t>
            </a:r>
            <a:r>
              <a:rPr lang="pl-PL" err="1"/>
              <a:t>attached</a:t>
            </a:r>
            <a:r>
              <a:rPr lang="pl-PL"/>
              <a:t> to </a:t>
            </a:r>
            <a:r>
              <a:rPr lang="pl-PL" err="1"/>
              <a:t>it</a:t>
            </a:r>
            <a:r>
              <a:rPr lang="pl-PL"/>
              <a:t> to be </a:t>
            </a:r>
            <a:r>
              <a:rPr lang="pl-PL" err="1"/>
              <a:t>able</a:t>
            </a:r>
            <a:r>
              <a:rPr lang="pl-PL"/>
              <a:t> to go out to </a:t>
            </a:r>
            <a:r>
              <a:rPr lang="pl-PL" err="1"/>
              <a:t>internet</a:t>
            </a:r>
            <a:endParaRPr lang="pl-PL"/>
          </a:p>
          <a:p>
            <a:pPr lvl="1"/>
            <a:endParaRPr lang="pl-PL"/>
          </a:p>
          <a:p>
            <a:pPr lvl="1"/>
            <a:endParaRPr lang="pl-PL"/>
          </a:p>
          <a:p>
            <a:pPr lvl="1"/>
            <a:endParaRPr lang="pl-PL"/>
          </a:p>
          <a:p>
            <a:pPr lvl="1"/>
            <a:endParaRPr lang="pl-PL"/>
          </a:p>
          <a:p>
            <a:pPr lvl="1"/>
            <a:endParaRPr lang="pl-PL"/>
          </a:p>
          <a:p>
            <a:r>
              <a:rPr lang="pl-PL"/>
              <a:t>Basic public </a:t>
            </a:r>
            <a:r>
              <a:rPr lang="pl-PL" err="1"/>
              <a:t>IP’s</a:t>
            </a:r>
            <a:r>
              <a:rPr lang="pl-PL"/>
              <a:t> </a:t>
            </a:r>
            <a:r>
              <a:rPr lang="pl-PL" err="1"/>
              <a:t>support</a:t>
            </a:r>
            <a:r>
              <a:rPr lang="pl-PL"/>
              <a:t> </a:t>
            </a:r>
            <a:r>
              <a:rPr lang="pl-PL" err="1"/>
              <a:t>dynamic</a:t>
            </a:r>
            <a:r>
              <a:rPr lang="pl-PL"/>
              <a:t> </a:t>
            </a:r>
            <a:r>
              <a:rPr lang="pl-PL" err="1"/>
              <a:t>assignment</a:t>
            </a:r>
            <a:r>
              <a:rPr lang="pl-PL"/>
              <a:t>. </a:t>
            </a:r>
            <a:r>
              <a:rPr lang="pl-PL" err="1"/>
              <a:t>When</a:t>
            </a:r>
            <a:r>
              <a:rPr lang="pl-PL"/>
              <a:t> no PIP </a:t>
            </a:r>
            <a:r>
              <a:rPr lang="pl-PL" err="1"/>
              <a:t>is</a:t>
            </a:r>
            <a:r>
              <a:rPr lang="pl-PL"/>
              <a:t> </a:t>
            </a:r>
            <a:r>
              <a:rPr lang="pl-PL" err="1"/>
              <a:t>attached</a:t>
            </a:r>
            <a:r>
              <a:rPr lang="pl-PL"/>
              <a:t> to the VM, a Basic PIP from the </a:t>
            </a:r>
            <a:r>
              <a:rPr lang="pl-PL" err="1"/>
              <a:t>Azure</a:t>
            </a:r>
            <a:r>
              <a:rPr lang="pl-PL"/>
              <a:t> IP </a:t>
            </a:r>
            <a:r>
              <a:rPr lang="pl-PL" err="1"/>
              <a:t>pool</a:t>
            </a:r>
            <a:r>
              <a:rPr lang="pl-PL"/>
              <a:t> </a:t>
            </a:r>
            <a:r>
              <a:rPr lang="pl-PL" err="1"/>
              <a:t>is</a:t>
            </a:r>
            <a:r>
              <a:rPr lang="pl-PL"/>
              <a:t> </a:t>
            </a:r>
            <a:r>
              <a:rPr lang="pl-PL" err="1"/>
              <a:t>used</a:t>
            </a:r>
            <a:r>
              <a:rPr lang="pl-PL"/>
              <a:t>.</a:t>
            </a:r>
          </a:p>
          <a:p>
            <a:pPr lvl="1"/>
            <a:endParaRPr lang="pl-PL"/>
          </a:p>
          <a:p>
            <a:pPr lvl="1"/>
            <a:endParaRPr lang="pl-PL"/>
          </a:p>
          <a:p>
            <a:pPr lvl="1"/>
            <a:endParaRPr lang="pl-PL"/>
          </a:p>
        </p:txBody>
      </p:sp>
      <p:sp>
        <p:nvSpPr>
          <p:cNvPr id="3" name="Title 2">
            <a:extLst>
              <a:ext uri="{FF2B5EF4-FFF2-40B4-BE49-F238E27FC236}">
                <a16:creationId xmlns:a16="http://schemas.microsoft.com/office/drawing/2014/main" id="{D7112095-F466-9441-945C-95479AA9C3F9}"/>
              </a:ext>
            </a:extLst>
          </p:cNvPr>
          <p:cNvSpPr>
            <a:spLocks noGrp="1"/>
          </p:cNvSpPr>
          <p:nvPr>
            <p:ph type="title"/>
          </p:nvPr>
        </p:nvSpPr>
        <p:spPr/>
        <p:txBody>
          <a:bodyPr/>
          <a:lstStyle/>
          <a:p>
            <a:r>
              <a:rPr lang="pl-PL"/>
              <a:t>No PIP </a:t>
            </a:r>
            <a:r>
              <a:rPr lang="pl-PL" err="1"/>
              <a:t>attached</a:t>
            </a:r>
            <a:r>
              <a:rPr lang="pl-PL"/>
              <a:t> to MGMT NIC4</a:t>
            </a:r>
          </a:p>
        </p:txBody>
      </p:sp>
      <p:sp>
        <p:nvSpPr>
          <p:cNvPr id="4" name="Text Placeholder 3">
            <a:extLst>
              <a:ext uri="{FF2B5EF4-FFF2-40B4-BE49-F238E27FC236}">
                <a16:creationId xmlns:a16="http://schemas.microsoft.com/office/drawing/2014/main" id="{F7458D1D-FF85-C447-BE82-27861ED4B8E9}"/>
              </a:ext>
            </a:extLst>
          </p:cNvPr>
          <p:cNvSpPr>
            <a:spLocks noGrp="1"/>
          </p:cNvSpPr>
          <p:nvPr>
            <p:ph type="body" sz="quarter" idx="15"/>
          </p:nvPr>
        </p:nvSpPr>
        <p:spPr/>
        <p:txBody>
          <a:bodyPr/>
          <a:lstStyle/>
          <a:p>
            <a:r>
              <a:rPr lang="pl-PL" err="1"/>
              <a:t>Caveats</a:t>
            </a:r>
            <a:endParaRPr lang="pl-PL"/>
          </a:p>
        </p:txBody>
      </p:sp>
      <p:pic>
        <p:nvPicPr>
          <p:cNvPr id="7" name="Picture 6">
            <a:extLst>
              <a:ext uri="{FF2B5EF4-FFF2-40B4-BE49-F238E27FC236}">
                <a16:creationId xmlns:a16="http://schemas.microsoft.com/office/drawing/2014/main" id="{EC37FD7A-FE46-6B4C-96A6-7320268A8E73}"/>
              </a:ext>
            </a:extLst>
          </p:cNvPr>
          <p:cNvPicPr>
            <a:picLocks noChangeAspect="1"/>
          </p:cNvPicPr>
          <p:nvPr/>
        </p:nvPicPr>
        <p:blipFill>
          <a:blip r:embed="rId3"/>
          <a:stretch>
            <a:fillRect/>
          </a:stretch>
        </p:blipFill>
        <p:spPr>
          <a:xfrm>
            <a:off x="1989328" y="3510635"/>
            <a:ext cx="8116170" cy="1662348"/>
          </a:xfrm>
          <a:prstGeom prst="rect">
            <a:avLst/>
          </a:prstGeom>
        </p:spPr>
      </p:pic>
      <p:sp>
        <p:nvSpPr>
          <p:cNvPr id="5" name="Rectangle 4">
            <a:extLst>
              <a:ext uri="{FF2B5EF4-FFF2-40B4-BE49-F238E27FC236}">
                <a16:creationId xmlns:a16="http://schemas.microsoft.com/office/drawing/2014/main" id="{43D47E57-502F-2940-96E7-D3C92A95A3C9}"/>
              </a:ext>
            </a:extLst>
          </p:cNvPr>
          <p:cNvSpPr/>
          <p:nvPr/>
        </p:nvSpPr>
        <p:spPr>
          <a:xfrm>
            <a:off x="964135" y="5937693"/>
            <a:ext cx="10166555" cy="369332"/>
          </a:xfrm>
          <a:prstGeom prst="rect">
            <a:avLst/>
          </a:prstGeom>
        </p:spPr>
        <p:txBody>
          <a:bodyPr wrap="square">
            <a:spAutoFit/>
          </a:bodyPr>
          <a:lstStyle/>
          <a:p>
            <a:r>
              <a:rPr lang="sv-SE">
                <a:hlinkClick r:id="rId4"/>
              </a:rPr>
              <a:t>https://docs.microsoft.com/en-us/azure/virtual-network/virtual-network-ip-addresses-overview-arm</a:t>
            </a:r>
            <a:endParaRPr lang="en-US"/>
          </a:p>
        </p:txBody>
      </p:sp>
    </p:spTree>
    <p:extLst>
      <p:ext uri="{BB962C8B-B14F-4D97-AF65-F5344CB8AC3E}">
        <p14:creationId xmlns:p14="http://schemas.microsoft.com/office/powerpoint/2010/main" val="897965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18A4BB6-9C0B-4E4A-8248-CB11B5DC225E}"/>
              </a:ext>
            </a:extLst>
          </p:cNvPr>
          <p:cNvSpPr>
            <a:spLocks noGrp="1"/>
          </p:cNvSpPr>
          <p:nvPr>
            <p:ph sz="half" idx="1"/>
          </p:nvPr>
        </p:nvSpPr>
        <p:spPr/>
        <p:txBody>
          <a:bodyPr/>
          <a:lstStyle/>
          <a:p>
            <a:r>
              <a:rPr lang="en-US"/>
              <a:t>To make Active/Passive setup more secure you can disable management ports on NIC4</a:t>
            </a:r>
          </a:p>
          <a:p>
            <a:pPr lvl="1"/>
            <a:r>
              <a:rPr lang="en-US"/>
              <a:t>Attach it to port 2 and access it via S2S VPN, C2S VPN, Azure VPN Gateway or ExpressRoute</a:t>
            </a:r>
          </a:p>
          <a:p>
            <a:pPr lvl="1"/>
            <a:r>
              <a:rPr lang="en-US"/>
              <a:t>Attach it to port 1 and provide public access with ACL and NSG restrictions to specific public IP’s</a:t>
            </a:r>
          </a:p>
          <a:p>
            <a:pPr lvl="1"/>
            <a:r>
              <a:rPr lang="en-US">
                <a:hlinkClick r:id="rId3"/>
              </a:rPr>
              <a:t>https://docs.fortinet.com/document/fortigate/6.2.0/handbook/545196/local-in-policies</a:t>
            </a:r>
            <a:endParaRPr lang="en-US"/>
          </a:p>
          <a:p>
            <a:pPr lvl="1"/>
            <a:endParaRPr lang="en-US"/>
          </a:p>
          <a:p>
            <a:endParaRPr lang="en-US"/>
          </a:p>
          <a:p>
            <a:endParaRPr lang="en-US"/>
          </a:p>
          <a:p>
            <a:endParaRPr lang="en-US"/>
          </a:p>
          <a:p>
            <a:r>
              <a:rPr lang="en-US"/>
              <a:t>It has no influence on connectivity with Azure in terms of UDR, PIP or object updates. Whole setup works correctly in such configuration</a:t>
            </a:r>
          </a:p>
        </p:txBody>
      </p:sp>
      <p:sp>
        <p:nvSpPr>
          <p:cNvPr id="3" name="Title 2">
            <a:extLst>
              <a:ext uri="{FF2B5EF4-FFF2-40B4-BE49-F238E27FC236}">
                <a16:creationId xmlns:a16="http://schemas.microsoft.com/office/drawing/2014/main" id="{46FB3769-E9EB-9841-B945-C9EF57AF2513}"/>
              </a:ext>
            </a:extLst>
          </p:cNvPr>
          <p:cNvSpPr>
            <a:spLocks noGrp="1"/>
          </p:cNvSpPr>
          <p:nvPr>
            <p:ph type="title"/>
          </p:nvPr>
        </p:nvSpPr>
        <p:spPr/>
        <p:txBody>
          <a:bodyPr/>
          <a:lstStyle/>
          <a:p>
            <a:r>
              <a:rPr lang="pl-PL"/>
              <a:t>No PIP </a:t>
            </a:r>
            <a:r>
              <a:rPr lang="pl-PL" err="1"/>
              <a:t>attached</a:t>
            </a:r>
            <a:r>
              <a:rPr lang="pl-PL"/>
              <a:t> to MGMT NIC4</a:t>
            </a:r>
          </a:p>
        </p:txBody>
      </p:sp>
      <p:sp>
        <p:nvSpPr>
          <p:cNvPr id="4" name="Text Placeholder 3">
            <a:extLst>
              <a:ext uri="{FF2B5EF4-FFF2-40B4-BE49-F238E27FC236}">
                <a16:creationId xmlns:a16="http://schemas.microsoft.com/office/drawing/2014/main" id="{AA6223A6-BA6F-D74E-A1BB-EBA99D231231}"/>
              </a:ext>
            </a:extLst>
          </p:cNvPr>
          <p:cNvSpPr>
            <a:spLocks noGrp="1"/>
          </p:cNvSpPr>
          <p:nvPr>
            <p:ph type="body" sz="quarter" idx="15"/>
          </p:nvPr>
        </p:nvSpPr>
        <p:spPr/>
        <p:txBody>
          <a:bodyPr/>
          <a:lstStyle/>
          <a:p>
            <a:r>
              <a:rPr lang="pl-PL" err="1"/>
              <a:t>Caveats</a:t>
            </a:r>
            <a:endParaRPr lang="pl-PL"/>
          </a:p>
        </p:txBody>
      </p:sp>
      <p:pic>
        <p:nvPicPr>
          <p:cNvPr id="5" name="Picture 4">
            <a:extLst>
              <a:ext uri="{FF2B5EF4-FFF2-40B4-BE49-F238E27FC236}">
                <a16:creationId xmlns:a16="http://schemas.microsoft.com/office/drawing/2014/main" id="{54FF2E1A-BF0F-BE4F-B3BD-5EF4B393140D}"/>
              </a:ext>
            </a:extLst>
          </p:cNvPr>
          <p:cNvPicPr>
            <a:picLocks noChangeAspect="1"/>
          </p:cNvPicPr>
          <p:nvPr/>
        </p:nvPicPr>
        <p:blipFill>
          <a:blip r:embed="rId4"/>
          <a:stretch>
            <a:fillRect/>
          </a:stretch>
        </p:blipFill>
        <p:spPr>
          <a:xfrm>
            <a:off x="206155" y="3731166"/>
            <a:ext cx="11682518" cy="1036727"/>
          </a:xfrm>
          <a:prstGeom prst="rect">
            <a:avLst/>
          </a:prstGeom>
        </p:spPr>
      </p:pic>
    </p:spTree>
    <p:extLst>
      <p:ext uri="{BB962C8B-B14F-4D97-AF65-F5344CB8AC3E}">
        <p14:creationId xmlns:p14="http://schemas.microsoft.com/office/powerpoint/2010/main" val="938442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sv-SE"/>
              <a:t>F(S) : Standard_F4 and </a:t>
            </a:r>
            <a:r>
              <a:rPr lang="sv-SE" err="1"/>
              <a:t>above</a:t>
            </a:r>
            <a:endParaRPr lang="sv-SE"/>
          </a:p>
          <a:p>
            <a:r>
              <a:rPr lang="sv-SE"/>
              <a:t>Fsv2: Standard_F8(s)_v2 and </a:t>
            </a:r>
            <a:r>
              <a:rPr lang="sv-SE" err="1"/>
              <a:t>above</a:t>
            </a:r>
            <a:endParaRPr lang="en-US"/>
          </a:p>
          <a:p>
            <a:endParaRPr lang="en-US"/>
          </a:p>
          <a:p>
            <a:endParaRPr lang="en-US"/>
          </a:p>
          <a:p>
            <a:endParaRPr lang="en-US"/>
          </a:p>
          <a:p>
            <a:endParaRPr lang="en-US" sz="14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a:t>
            </a:r>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Supported Azure VM sizes</a:t>
            </a:r>
          </a:p>
        </p:txBody>
      </p:sp>
      <p:sp>
        <p:nvSpPr>
          <p:cNvPr id="3" name="Rectangle 2">
            <a:extLst>
              <a:ext uri="{FF2B5EF4-FFF2-40B4-BE49-F238E27FC236}">
                <a16:creationId xmlns:a16="http://schemas.microsoft.com/office/drawing/2014/main" id="{4795163C-2548-F849-AF20-A3E309D65A4C}"/>
              </a:ext>
            </a:extLst>
          </p:cNvPr>
          <p:cNvSpPr/>
          <p:nvPr/>
        </p:nvSpPr>
        <p:spPr>
          <a:xfrm>
            <a:off x="626728" y="5682790"/>
            <a:ext cx="10841372" cy="369332"/>
          </a:xfrm>
          <a:prstGeom prst="rect">
            <a:avLst/>
          </a:prstGeom>
        </p:spPr>
        <p:txBody>
          <a:bodyPr wrap="square">
            <a:spAutoFit/>
          </a:bodyPr>
          <a:lstStyle/>
          <a:p>
            <a:pPr algn="ctr"/>
            <a:r>
              <a:rPr lang="sv-SE">
                <a:hlinkClick r:id="rId3"/>
              </a:rPr>
              <a:t>https://docs.fortinet.com/vm/azure/fortigate/6.2/azure-cookbook/6.2.0/271726/instance-type-support</a:t>
            </a:r>
            <a:endParaRPr lang="en-US"/>
          </a:p>
        </p:txBody>
      </p:sp>
    </p:spTree>
    <p:extLst>
      <p:ext uri="{BB962C8B-B14F-4D97-AF65-F5344CB8AC3E}">
        <p14:creationId xmlns:p14="http://schemas.microsoft.com/office/powerpoint/2010/main" val="3175599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2000"/>
              <a:t>Outbound (south - north):</a:t>
            </a:r>
          </a:p>
          <a:p>
            <a:pPr lvl="1"/>
            <a:r>
              <a:rPr lang="en-US" sz="1600"/>
              <a:t>SNAT using external interface public IP if present or </a:t>
            </a:r>
            <a:r>
              <a:rPr lang="en-US" sz="1600" err="1"/>
              <a:t>loadbalancer</a:t>
            </a:r>
            <a:r>
              <a:rPr lang="en-US" sz="1600"/>
              <a:t> IP(‘s)</a:t>
            </a:r>
          </a:p>
          <a:p>
            <a:pPr lvl="1"/>
            <a:r>
              <a:rPr lang="en-US" sz="1600"/>
              <a:t>Session is not recovering on FW failover</a:t>
            </a:r>
          </a:p>
          <a:p>
            <a:r>
              <a:rPr lang="en-US" sz="2000"/>
              <a:t>Inbound (north - south):</a:t>
            </a:r>
          </a:p>
          <a:p>
            <a:pPr lvl="1"/>
            <a:r>
              <a:rPr lang="en-US" sz="1600"/>
              <a:t>DNAT by Azure from external interface public IP to private IP. Secondly DNAT using Virtual IP private IP to VM IP. </a:t>
            </a:r>
          </a:p>
          <a:p>
            <a:pPr lvl="1"/>
            <a:r>
              <a:rPr lang="en-US" sz="1600"/>
              <a:t>SNAT not required. UDR send traffic back to the active unit</a:t>
            </a:r>
          </a:p>
          <a:p>
            <a:pPr lvl="1"/>
            <a:r>
              <a:rPr lang="en-US" sz="1600"/>
              <a:t>Session is not recovering on FW failover</a:t>
            </a:r>
          </a:p>
          <a:p>
            <a:r>
              <a:rPr lang="en-US" sz="2000"/>
              <a:t>Internal (east – west):</a:t>
            </a:r>
          </a:p>
          <a:p>
            <a:pPr lvl="1"/>
            <a:r>
              <a:rPr lang="en-US" sz="1400"/>
              <a:t>No NAT</a:t>
            </a:r>
          </a:p>
          <a:p>
            <a:pPr lvl="1"/>
            <a:r>
              <a:rPr lang="en-US" sz="1400"/>
              <a:t>Session is not recovering on FW failover</a:t>
            </a:r>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a:t>
            </a:r>
          </a:p>
        </p:txBody>
      </p:sp>
      <p:sp>
        <p:nvSpPr>
          <p:cNvPr id="3" name="Text Placeholder 2">
            <a:extLst>
              <a:ext uri="{FF2B5EF4-FFF2-40B4-BE49-F238E27FC236}">
                <a16:creationId xmlns:a16="http://schemas.microsoft.com/office/drawing/2014/main" id="{DFEDD4C9-3200-FA4C-B630-6C0BB63D3DB0}"/>
              </a:ext>
            </a:extLst>
          </p:cNvPr>
          <p:cNvSpPr>
            <a:spLocks noGrp="1"/>
          </p:cNvSpPr>
          <p:nvPr>
            <p:ph type="body" sz="quarter" idx="15"/>
          </p:nvPr>
        </p:nvSpPr>
        <p:spPr/>
        <p:txBody>
          <a:bodyPr/>
          <a:lstStyle/>
          <a:p>
            <a:r>
              <a:rPr lang="en-US"/>
              <a:t>Traffic flow</a:t>
            </a:r>
          </a:p>
        </p:txBody>
      </p:sp>
    </p:spTree>
    <p:extLst>
      <p:ext uri="{BB962C8B-B14F-4D97-AF65-F5344CB8AC3E}">
        <p14:creationId xmlns:p14="http://schemas.microsoft.com/office/powerpoint/2010/main" val="52930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2000"/>
              <a:t>Site-2-Site VPN</a:t>
            </a:r>
          </a:p>
          <a:p>
            <a:pPr lvl="1"/>
            <a:r>
              <a:rPr lang="en-US" sz="1600"/>
              <a:t>No NAT</a:t>
            </a:r>
          </a:p>
          <a:p>
            <a:pPr lvl="1"/>
            <a:r>
              <a:rPr lang="en-US" sz="1600"/>
              <a:t>UDR routes for the client network needs to be routed back to the active firewall</a:t>
            </a:r>
          </a:p>
          <a:p>
            <a:pPr lvl="1"/>
            <a:r>
              <a:rPr lang="en-US" sz="1600"/>
              <a:t>IPSEC tunnel can be terminated on the public IP and terminated on the active firewall</a:t>
            </a:r>
          </a:p>
          <a:p>
            <a:pPr lvl="1"/>
            <a:r>
              <a:rPr lang="en-US" sz="1600"/>
              <a:t>Upon failover the IPSEC VPN tunnel needs to reestablished to the passive firewall</a:t>
            </a:r>
          </a:p>
          <a:p>
            <a:r>
              <a:rPr lang="en-US" sz="2000"/>
              <a:t>Client-2-Site VPN</a:t>
            </a:r>
          </a:p>
          <a:p>
            <a:pPr lvl="1"/>
            <a:r>
              <a:rPr lang="en-US" sz="1600"/>
              <a:t>No NAT</a:t>
            </a:r>
          </a:p>
          <a:p>
            <a:pPr lvl="1"/>
            <a:r>
              <a:rPr lang="en-US" sz="1600"/>
              <a:t>UDR routes for the client network needs to be routed back to the active firewall</a:t>
            </a:r>
          </a:p>
          <a:p>
            <a:pPr lvl="1"/>
            <a:r>
              <a:rPr lang="en-US" sz="1600"/>
              <a:t>VPN tunnel is terminated on the active firewall</a:t>
            </a:r>
          </a:p>
          <a:p>
            <a:r>
              <a:rPr lang="en-US" sz="2000"/>
              <a:t>ExpressRoute – Azure VPN Gateway</a:t>
            </a:r>
          </a:p>
          <a:p>
            <a:pPr lvl="1"/>
            <a:r>
              <a:rPr lang="en-US" sz="1600"/>
              <a:t>No NAT</a:t>
            </a:r>
          </a:p>
          <a:p>
            <a:pPr lvl="1"/>
            <a:r>
              <a:rPr lang="en-US" sz="1600"/>
              <a:t>UDR routes for the client network needs to be routed back to the active firewall</a:t>
            </a:r>
          </a:p>
          <a:p>
            <a:pPr lvl="1"/>
            <a:endParaRPr lang="en-US" sz="16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a:t>
            </a:r>
          </a:p>
        </p:txBody>
      </p:sp>
      <p:sp>
        <p:nvSpPr>
          <p:cNvPr id="3" name="Text Placeholder 2">
            <a:extLst>
              <a:ext uri="{FF2B5EF4-FFF2-40B4-BE49-F238E27FC236}">
                <a16:creationId xmlns:a16="http://schemas.microsoft.com/office/drawing/2014/main" id="{DFEDD4C9-3200-FA4C-B630-6C0BB63D3DB0}"/>
              </a:ext>
            </a:extLst>
          </p:cNvPr>
          <p:cNvSpPr>
            <a:spLocks noGrp="1"/>
          </p:cNvSpPr>
          <p:nvPr>
            <p:ph type="body" sz="quarter" idx="15"/>
          </p:nvPr>
        </p:nvSpPr>
        <p:spPr/>
        <p:txBody>
          <a:bodyPr/>
          <a:lstStyle/>
          <a:p>
            <a:r>
              <a:rPr lang="en-US"/>
              <a:t>Traffic flow</a:t>
            </a:r>
          </a:p>
        </p:txBody>
      </p:sp>
    </p:spTree>
    <p:extLst>
      <p:ext uri="{BB962C8B-B14F-4D97-AF65-F5344CB8AC3E}">
        <p14:creationId xmlns:p14="http://schemas.microsoft.com/office/powerpoint/2010/main" val="1888413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2000"/>
              <a:t>Fortinet documentation</a:t>
            </a:r>
          </a:p>
          <a:p>
            <a:pPr lvl="1"/>
            <a:r>
              <a:rPr lang="sv-SE" sz="1600">
                <a:hlinkClick r:id="rId3"/>
              </a:rPr>
              <a:t>https://docs.fortinet.com/vm/azure/fortigate/6.2/azure-cookbook/6.2.0/651421/deploying-and-configuring-active-passive-ha</a:t>
            </a:r>
            <a:endParaRPr lang="sv-SE" sz="1600"/>
          </a:p>
          <a:p>
            <a:pPr lvl="1"/>
            <a:r>
              <a:rPr lang="sv-SE" sz="1600">
                <a:hlinkClick r:id="rId4"/>
              </a:rPr>
              <a:t>https://docs.fortinet.com/vm/azure/fortigate/6.0/use-case-high-availability-for-fortigate-on-azure/6.0.0/651421/deploying-and-configuring-active-passive-ha</a:t>
            </a:r>
            <a:endParaRPr lang="en-US" sz="1600"/>
          </a:p>
          <a:p>
            <a:r>
              <a:rPr lang="en-US" sz="2000"/>
              <a:t>ARM Templates</a:t>
            </a:r>
          </a:p>
          <a:p>
            <a:pPr lvl="1"/>
            <a:r>
              <a:rPr lang="sv-SE" sz="1600">
                <a:hlinkClick r:id="rId5"/>
              </a:rPr>
              <a:t>https://github.com/fortinetsolutions/Azure-Templates/tree/master/FortiGate/Active-Passive%20HA</a:t>
            </a:r>
            <a:endParaRPr lang="sv-SE" sz="1600"/>
          </a:p>
          <a:p>
            <a:pPr lvl="1"/>
            <a:r>
              <a:rPr lang="sv-SE" sz="1600">
                <a:hlinkClick r:id="rId6"/>
              </a:rPr>
              <a:t>https://github.com/jvhoof/fortinet-azure-solutions/tree/master/FortiGate/QuickStart-AP</a:t>
            </a:r>
            <a:endParaRPr lang="sv-SE" sz="1600"/>
          </a:p>
          <a:p>
            <a:pPr lvl="1"/>
            <a:r>
              <a:rPr lang="sv-SE" sz="1600" err="1"/>
              <a:t>Click</a:t>
            </a:r>
            <a:r>
              <a:rPr lang="sv-SE" sz="1600"/>
              <a:t> </a:t>
            </a:r>
            <a:r>
              <a:rPr lang="sv-SE" sz="1600" err="1"/>
              <a:t>here</a:t>
            </a:r>
            <a:r>
              <a:rPr lang="sv-SE" sz="1600"/>
              <a:t> to </a:t>
            </a:r>
            <a:r>
              <a:rPr lang="sv-SE" sz="1600" err="1"/>
              <a:t>deploy</a:t>
            </a:r>
            <a:r>
              <a:rPr lang="sv-SE" sz="1600"/>
              <a:t>: </a:t>
            </a:r>
            <a:r>
              <a:rPr lang="sv-SE" sz="1600">
                <a:hlinkClick r:id="rId7"/>
              </a:rPr>
              <a:t>https://portal.azure.com/#create/Microsoft.Template/uri/https%3A%2F%2Fraw.githubusercontent.com%2Fjvhoof%2Ffortinet-azure-solutions%2Fmaster%2FFortiGate%2FQuickStart-AP%2Fazuredeploy.json</a:t>
            </a:r>
            <a:endParaRPr lang="sv-SE" sz="1600"/>
          </a:p>
          <a:p>
            <a:r>
              <a:rPr lang="en-US" sz="2000"/>
              <a:t>Microsoft:</a:t>
            </a:r>
          </a:p>
          <a:p>
            <a:pPr lvl="1"/>
            <a:r>
              <a:rPr lang="sv-SE" sz="1600">
                <a:hlinkClick r:id="rId8"/>
              </a:rPr>
              <a:t>https://docs.microsoft.com/en-us/azure/architecture/reference-architectures/dmz/nva-ha#pip-udr-nvas-without-snat</a:t>
            </a:r>
            <a:endParaRPr lang="sv-SE" sz="1600"/>
          </a:p>
          <a:p>
            <a:endParaRPr lang="en-US" sz="1600"/>
          </a:p>
          <a:p>
            <a:pPr lvl="1"/>
            <a:endParaRPr lang="en-US" sz="16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a:t>
            </a:r>
          </a:p>
        </p:txBody>
      </p:sp>
      <p:sp>
        <p:nvSpPr>
          <p:cNvPr id="3" name="Text Placeholder 2">
            <a:extLst>
              <a:ext uri="{FF2B5EF4-FFF2-40B4-BE49-F238E27FC236}">
                <a16:creationId xmlns:a16="http://schemas.microsoft.com/office/drawing/2014/main" id="{DFEDD4C9-3200-FA4C-B630-6C0BB63D3DB0}"/>
              </a:ext>
            </a:extLst>
          </p:cNvPr>
          <p:cNvSpPr>
            <a:spLocks noGrp="1"/>
          </p:cNvSpPr>
          <p:nvPr>
            <p:ph type="body" sz="quarter" idx="15"/>
          </p:nvPr>
        </p:nvSpPr>
        <p:spPr/>
        <p:txBody>
          <a:bodyPr/>
          <a:lstStyle/>
          <a:p>
            <a:r>
              <a:rPr lang="en-US"/>
              <a:t>Resources</a:t>
            </a:r>
          </a:p>
        </p:txBody>
      </p:sp>
    </p:spTree>
    <p:extLst>
      <p:ext uri="{BB962C8B-B14F-4D97-AF65-F5344CB8AC3E}">
        <p14:creationId xmlns:p14="http://schemas.microsoft.com/office/powerpoint/2010/main" val="2371284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EE733-B5E1-C94A-B911-73FF745AC797}"/>
              </a:ext>
            </a:extLst>
          </p:cNvPr>
          <p:cNvSpPr>
            <a:spLocks noGrp="1"/>
          </p:cNvSpPr>
          <p:nvPr>
            <p:ph type="ctrTitle"/>
          </p:nvPr>
        </p:nvSpPr>
        <p:spPr/>
        <p:txBody>
          <a:bodyPr/>
          <a:lstStyle/>
          <a:p>
            <a:r>
              <a:rPr lang="en-US"/>
              <a:t>Active Passive </a:t>
            </a:r>
            <a:br>
              <a:rPr lang="en-US"/>
            </a:br>
            <a:r>
              <a:rPr lang="en-US"/>
              <a:t>with Standard Load Balancer</a:t>
            </a:r>
          </a:p>
        </p:txBody>
      </p:sp>
    </p:spTree>
    <p:extLst>
      <p:ext uri="{BB962C8B-B14F-4D97-AF65-F5344CB8AC3E}">
        <p14:creationId xmlns:p14="http://schemas.microsoft.com/office/powerpoint/2010/main" val="1378502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9E747AC-548B-CB40-BB45-21DD96747663}"/>
              </a:ext>
            </a:extLst>
          </p:cNvPr>
          <p:cNvSpPr>
            <a:spLocks noGrp="1"/>
          </p:cNvSpPr>
          <p:nvPr>
            <p:ph sz="half" idx="1"/>
          </p:nvPr>
        </p:nvSpPr>
        <p:spPr/>
        <p:txBody>
          <a:bodyPr/>
          <a:lstStyle/>
          <a:p>
            <a:r>
              <a:rPr lang="en-US"/>
              <a:t>Single VM</a:t>
            </a:r>
          </a:p>
          <a:p>
            <a:r>
              <a:rPr lang="en-US"/>
              <a:t>Active Passive with UDR and PIP shifting</a:t>
            </a:r>
          </a:p>
          <a:p>
            <a:r>
              <a:rPr lang="en-US"/>
              <a:t>Active Passive with Standard Load Balancer</a:t>
            </a:r>
          </a:p>
          <a:p>
            <a:r>
              <a:rPr lang="en-US"/>
              <a:t>Active Active</a:t>
            </a:r>
          </a:p>
        </p:txBody>
      </p:sp>
      <p:sp>
        <p:nvSpPr>
          <p:cNvPr id="3" name="Title 2">
            <a:extLst>
              <a:ext uri="{FF2B5EF4-FFF2-40B4-BE49-F238E27FC236}">
                <a16:creationId xmlns:a16="http://schemas.microsoft.com/office/drawing/2014/main" id="{BEF6315E-6490-244B-AC46-F08C4EF96B0B}"/>
              </a:ext>
            </a:extLst>
          </p:cNvPr>
          <p:cNvSpPr>
            <a:spLocks noGrp="1"/>
          </p:cNvSpPr>
          <p:nvPr>
            <p:ph type="title"/>
          </p:nvPr>
        </p:nvSpPr>
        <p:spPr/>
        <p:txBody>
          <a:bodyPr/>
          <a:lstStyle/>
          <a:p>
            <a:r>
              <a:rPr lang="sv-SE" err="1"/>
              <a:t>High</a:t>
            </a:r>
            <a:r>
              <a:rPr lang="sv-SE"/>
              <a:t> </a:t>
            </a:r>
            <a:r>
              <a:rPr lang="sv-SE" err="1"/>
              <a:t>availability</a:t>
            </a:r>
            <a:r>
              <a:rPr lang="sv-SE"/>
              <a:t> and </a:t>
            </a:r>
            <a:r>
              <a:rPr lang="sv-SE" err="1"/>
              <a:t>resiliency</a:t>
            </a:r>
            <a:r>
              <a:rPr lang="sv-SE"/>
              <a:t> </a:t>
            </a:r>
            <a:endParaRPr lang="en-US"/>
          </a:p>
        </p:txBody>
      </p:sp>
      <p:sp>
        <p:nvSpPr>
          <p:cNvPr id="4" name="Text Placeholder 3">
            <a:extLst>
              <a:ext uri="{FF2B5EF4-FFF2-40B4-BE49-F238E27FC236}">
                <a16:creationId xmlns:a16="http://schemas.microsoft.com/office/drawing/2014/main" id="{9050E1D4-B10B-FC40-8DF5-ABC52BB21830}"/>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849967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8">
            <a:extLst>
              <a:ext uri="{FF2B5EF4-FFF2-40B4-BE49-F238E27FC236}">
                <a16:creationId xmlns:a16="http://schemas.microsoft.com/office/drawing/2014/main" id="{97892627-F627-5245-8FED-523C3869DC5F}"/>
              </a:ext>
            </a:extLst>
          </p:cNvPr>
          <p:cNvGrpSpPr>
            <a:grpSpLocks/>
          </p:cNvGrpSpPr>
          <p:nvPr/>
        </p:nvGrpSpPr>
        <p:grpSpPr bwMode="auto">
          <a:xfrm>
            <a:off x="2452644" y="1669859"/>
            <a:ext cx="1541328" cy="917669"/>
            <a:chOff x="3731381" y="3981784"/>
            <a:chExt cx="707235" cy="455950"/>
          </a:xfrm>
        </p:grpSpPr>
        <p:pic>
          <p:nvPicPr>
            <p:cNvPr id="40" name="Picture 70">
              <a:extLst>
                <a:ext uri="{FF2B5EF4-FFF2-40B4-BE49-F238E27FC236}">
                  <a16:creationId xmlns:a16="http://schemas.microsoft.com/office/drawing/2014/main" id="{88B79545-5377-8345-8200-751BB670F1C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31381" y="3981784"/>
              <a:ext cx="707235" cy="455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1" name="TextBox 72">
              <a:extLst>
                <a:ext uri="{FF2B5EF4-FFF2-40B4-BE49-F238E27FC236}">
                  <a16:creationId xmlns:a16="http://schemas.microsoft.com/office/drawing/2014/main" id="{A61ABD9F-0090-1C42-8DE0-6CFB7751B0CE}"/>
                </a:ext>
              </a:extLst>
            </p:cNvPr>
            <p:cNvSpPr txBox="1">
              <a:spLocks noChangeArrowheads="1"/>
            </p:cNvSpPr>
            <p:nvPr/>
          </p:nvSpPr>
          <p:spPr bwMode="auto">
            <a:xfrm>
              <a:off x="3773055" y="4149676"/>
              <a:ext cx="618676" cy="1146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900" b="1">
                <a:solidFill>
                  <a:schemeClr val="bg1"/>
                </a:solidFill>
                <a:cs typeface="Helvetica 55 Roman" charset="0"/>
              </a:endParaRPr>
            </a:p>
          </p:txBody>
        </p:sp>
      </p:grpSp>
      <p:pic>
        <p:nvPicPr>
          <p:cNvPr id="42" name="Picture 41" descr="azure-1.emf">
            <a:extLst>
              <a:ext uri="{FF2B5EF4-FFF2-40B4-BE49-F238E27FC236}">
                <a16:creationId xmlns:a16="http://schemas.microsoft.com/office/drawing/2014/main" id="{7276B227-D2CB-9A49-A2E5-5C65F362D3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34307" y="1335729"/>
            <a:ext cx="1126473" cy="596984"/>
          </a:xfrm>
          <a:prstGeom prst="rect">
            <a:avLst/>
          </a:prstGeom>
        </p:spPr>
      </p:pic>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 </a:t>
            </a:r>
            <a:r>
              <a:rPr lang="sv-SE" err="1"/>
              <a:t>with</a:t>
            </a:r>
            <a:r>
              <a:rPr lang="sv-SE"/>
              <a:t> </a:t>
            </a:r>
            <a:r>
              <a:rPr lang="sv-SE" err="1"/>
              <a:t>Azure</a:t>
            </a:r>
            <a:r>
              <a:rPr lang="sv-SE"/>
              <a:t> Standard </a:t>
            </a:r>
            <a:r>
              <a:rPr lang="sv-SE" err="1"/>
              <a:t>Load</a:t>
            </a:r>
            <a:r>
              <a:rPr lang="sv-SE"/>
              <a:t> </a:t>
            </a:r>
            <a:r>
              <a:rPr lang="sv-SE" err="1"/>
              <a:t>Balancer</a:t>
            </a:r>
            <a:endParaRPr lang="sv-SE"/>
          </a:p>
        </p:txBody>
      </p:sp>
      <p:pic>
        <p:nvPicPr>
          <p:cNvPr id="35" name="Picture 34">
            <a:extLst>
              <a:ext uri="{FF2B5EF4-FFF2-40B4-BE49-F238E27FC236}">
                <a16:creationId xmlns:a16="http://schemas.microsoft.com/office/drawing/2014/main" id="{3B28BD87-C41B-004E-A672-AAF785C86E06}"/>
              </a:ext>
            </a:extLst>
          </p:cNvPr>
          <p:cNvPicPr>
            <a:picLocks noChangeAspect="1"/>
          </p:cNvPicPr>
          <p:nvPr/>
        </p:nvPicPr>
        <p:blipFill>
          <a:blip r:embed="rId5"/>
          <a:stretch>
            <a:fillRect/>
          </a:stretch>
        </p:blipFill>
        <p:spPr>
          <a:xfrm>
            <a:off x="3146904" y="5574745"/>
            <a:ext cx="574424" cy="574424"/>
          </a:xfrm>
          <a:prstGeom prst="rect">
            <a:avLst/>
          </a:prstGeom>
        </p:spPr>
      </p:pic>
      <p:sp>
        <p:nvSpPr>
          <p:cNvPr id="50" name="Rectangle 49">
            <a:extLst>
              <a:ext uri="{FF2B5EF4-FFF2-40B4-BE49-F238E27FC236}">
                <a16:creationId xmlns:a16="http://schemas.microsoft.com/office/drawing/2014/main" id="{BCE0CCCA-0184-014C-92AB-9B7C6122B352}"/>
              </a:ext>
            </a:extLst>
          </p:cNvPr>
          <p:cNvSpPr/>
          <p:nvPr/>
        </p:nvSpPr>
        <p:spPr>
          <a:xfrm>
            <a:off x="3658006" y="2294982"/>
            <a:ext cx="6021640" cy="344351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51" name="TextBox 50">
            <a:extLst>
              <a:ext uri="{FF2B5EF4-FFF2-40B4-BE49-F238E27FC236}">
                <a16:creationId xmlns:a16="http://schemas.microsoft.com/office/drawing/2014/main" id="{395517B3-F8A4-3540-A3A5-F7E13F726D65}"/>
              </a:ext>
            </a:extLst>
          </p:cNvPr>
          <p:cNvSpPr txBox="1"/>
          <p:nvPr/>
        </p:nvSpPr>
        <p:spPr>
          <a:xfrm>
            <a:off x="3783113" y="5430246"/>
            <a:ext cx="1643591" cy="245837"/>
          </a:xfrm>
          <a:prstGeom prst="rect">
            <a:avLst/>
          </a:prstGeom>
          <a:noFill/>
        </p:spPr>
        <p:txBody>
          <a:bodyPr wrap="square" rtlCol="0">
            <a:spAutoFit/>
          </a:bodyPr>
          <a:lstStyle/>
          <a:p>
            <a:pPr defTabSz="457189">
              <a:lnSpc>
                <a:spcPct val="95000"/>
              </a:lnSpc>
              <a:spcAft>
                <a:spcPts val="600"/>
              </a:spcAft>
            </a:pPr>
            <a:r>
              <a:rPr lang="sv-SE" sz="1050" dirty="0" err="1">
                <a:cs typeface="Arial" panose="020B0604020202020204" pitchFamily="34" charset="0"/>
              </a:rPr>
              <a:t>Virtual</a:t>
            </a:r>
            <a:r>
              <a:rPr lang="sv-SE" sz="1050" dirty="0">
                <a:cs typeface="Arial" panose="020B0604020202020204" pitchFamily="34" charset="0"/>
              </a:rPr>
              <a:t> Network - VNET</a:t>
            </a:r>
          </a:p>
        </p:txBody>
      </p:sp>
      <p:sp>
        <p:nvSpPr>
          <p:cNvPr id="91" name="Rectangle 90">
            <a:extLst>
              <a:ext uri="{FF2B5EF4-FFF2-40B4-BE49-F238E27FC236}">
                <a16:creationId xmlns:a16="http://schemas.microsoft.com/office/drawing/2014/main" id="{DC77EBCE-FCC0-6346-8E72-F1C82C5F192C}"/>
              </a:ext>
            </a:extLst>
          </p:cNvPr>
          <p:cNvSpPr/>
          <p:nvPr/>
        </p:nvSpPr>
        <p:spPr>
          <a:xfrm>
            <a:off x="7718070" y="2401516"/>
            <a:ext cx="1754965" cy="13645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92" name="TextBox 91">
            <a:extLst>
              <a:ext uri="{FF2B5EF4-FFF2-40B4-BE49-F238E27FC236}">
                <a16:creationId xmlns:a16="http://schemas.microsoft.com/office/drawing/2014/main" id="{946E588A-7FB0-6A42-82F7-99BBC275AEE0}"/>
              </a:ext>
            </a:extLst>
          </p:cNvPr>
          <p:cNvSpPr txBox="1"/>
          <p:nvPr/>
        </p:nvSpPr>
        <p:spPr>
          <a:xfrm>
            <a:off x="7736206" y="2404650"/>
            <a:ext cx="1311515"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backend</a:t>
            </a:r>
            <a:r>
              <a:rPr lang="sv-SE" sz="1050">
                <a:cs typeface="Arial" panose="020B0604020202020204" pitchFamily="34" charset="0"/>
              </a:rPr>
              <a:t> 1</a:t>
            </a:r>
          </a:p>
        </p:txBody>
      </p:sp>
      <p:pic>
        <p:nvPicPr>
          <p:cNvPr id="94" name="Picture 6" descr="Generic_VM_Flat.png">
            <a:extLst>
              <a:ext uri="{FF2B5EF4-FFF2-40B4-BE49-F238E27FC236}">
                <a16:creationId xmlns:a16="http://schemas.microsoft.com/office/drawing/2014/main" id="{6B841928-4A15-AE47-B8C9-82F17B0BD4E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343731" y="2849301"/>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7"/>
          <a:stretch>
            <a:fillRect/>
          </a:stretch>
        </p:blipFill>
        <p:spPr>
          <a:xfrm>
            <a:off x="4301955" y="3194602"/>
            <a:ext cx="479569" cy="479569"/>
          </a:xfrm>
          <a:prstGeom prst="rect">
            <a:avLst/>
          </a:prstGeom>
        </p:spPr>
      </p:pic>
      <p:pic>
        <p:nvPicPr>
          <p:cNvPr id="118" name="Picture 117">
            <a:extLst>
              <a:ext uri="{FF2B5EF4-FFF2-40B4-BE49-F238E27FC236}">
                <a16:creationId xmlns:a16="http://schemas.microsoft.com/office/drawing/2014/main" id="{43037D76-C165-2940-8BAD-CB755E74D8BC}"/>
              </a:ext>
            </a:extLst>
          </p:cNvPr>
          <p:cNvPicPr>
            <a:picLocks noChangeAspect="1"/>
          </p:cNvPicPr>
          <p:nvPr/>
        </p:nvPicPr>
        <p:blipFill>
          <a:blip r:embed="rId8"/>
          <a:stretch>
            <a:fillRect/>
          </a:stretch>
        </p:blipFill>
        <p:spPr>
          <a:xfrm>
            <a:off x="7748832" y="3476608"/>
            <a:ext cx="249848" cy="250894"/>
          </a:xfrm>
          <a:prstGeom prst="rect">
            <a:avLst/>
          </a:prstGeom>
        </p:spPr>
      </p:pic>
      <p:pic>
        <p:nvPicPr>
          <p:cNvPr id="120" name="Picture 119" descr="azure-logo.emf">
            <a:extLst>
              <a:ext uri="{FF2B5EF4-FFF2-40B4-BE49-F238E27FC236}">
                <a16:creationId xmlns:a16="http://schemas.microsoft.com/office/drawing/2014/main" id="{ECBD1765-F0A0-C34F-B3A3-F4A2830125D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57538" y="5716905"/>
            <a:ext cx="370754" cy="290103"/>
          </a:xfrm>
          <a:prstGeom prst="rect">
            <a:avLst/>
          </a:prstGeom>
        </p:spPr>
      </p:pic>
      <p:sp>
        <p:nvSpPr>
          <p:cNvPr id="49" name="Rectangle 48">
            <a:extLst>
              <a:ext uri="{FF2B5EF4-FFF2-40B4-BE49-F238E27FC236}">
                <a16:creationId xmlns:a16="http://schemas.microsoft.com/office/drawing/2014/main" id="{D19CA5F9-F1EF-2446-9BE0-7509F89FD787}"/>
              </a:ext>
            </a:extLst>
          </p:cNvPr>
          <p:cNvSpPr/>
          <p:nvPr/>
        </p:nvSpPr>
        <p:spPr>
          <a:xfrm>
            <a:off x="7718068" y="3870890"/>
            <a:ext cx="1754965" cy="13646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52" name="Picture 51">
            <a:extLst>
              <a:ext uri="{FF2B5EF4-FFF2-40B4-BE49-F238E27FC236}">
                <a16:creationId xmlns:a16="http://schemas.microsoft.com/office/drawing/2014/main" id="{07E89577-1719-DA47-B430-6531D05F3999}"/>
              </a:ext>
            </a:extLst>
          </p:cNvPr>
          <p:cNvPicPr>
            <a:picLocks noChangeAspect="1"/>
          </p:cNvPicPr>
          <p:nvPr/>
        </p:nvPicPr>
        <p:blipFill>
          <a:blip r:embed="rId8"/>
          <a:stretch>
            <a:fillRect/>
          </a:stretch>
        </p:blipFill>
        <p:spPr>
          <a:xfrm>
            <a:off x="7748832" y="4939685"/>
            <a:ext cx="249848" cy="250894"/>
          </a:xfrm>
          <a:prstGeom prst="rect">
            <a:avLst/>
          </a:prstGeom>
        </p:spPr>
      </p:pic>
      <p:sp>
        <p:nvSpPr>
          <p:cNvPr id="53" name="TextBox 52">
            <a:extLst>
              <a:ext uri="{FF2B5EF4-FFF2-40B4-BE49-F238E27FC236}">
                <a16:creationId xmlns:a16="http://schemas.microsoft.com/office/drawing/2014/main" id="{B6164201-8AC5-7445-95F3-C63A2940873B}"/>
              </a:ext>
            </a:extLst>
          </p:cNvPr>
          <p:cNvSpPr txBox="1"/>
          <p:nvPr/>
        </p:nvSpPr>
        <p:spPr>
          <a:xfrm>
            <a:off x="7748832" y="3882674"/>
            <a:ext cx="1311515"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backend</a:t>
            </a:r>
            <a:r>
              <a:rPr lang="sv-SE" sz="1050">
                <a:cs typeface="Arial" panose="020B0604020202020204" pitchFamily="34" charset="0"/>
              </a:rPr>
              <a:t> 2</a:t>
            </a:r>
          </a:p>
        </p:txBody>
      </p:sp>
      <p:pic>
        <p:nvPicPr>
          <p:cNvPr id="54" name="Picture 6" descr="Generic_VM_Flat.png">
            <a:extLst>
              <a:ext uri="{FF2B5EF4-FFF2-40B4-BE49-F238E27FC236}">
                <a16:creationId xmlns:a16="http://schemas.microsoft.com/office/drawing/2014/main" id="{8282740D-72CE-554F-9722-D6708317C82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343732" y="4322989"/>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3" name="Graphic 32">
            <a:extLst>
              <a:ext uri="{FF2B5EF4-FFF2-40B4-BE49-F238E27FC236}">
                <a16:creationId xmlns:a16="http://schemas.microsoft.com/office/drawing/2014/main" id="{B5279D62-9998-2C49-9DC7-623A8DCC862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688129" y="3197444"/>
            <a:ext cx="585309" cy="585309"/>
          </a:xfrm>
          <a:prstGeom prst="rect">
            <a:avLst/>
          </a:prstGeom>
        </p:spPr>
      </p:pic>
      <p:sp>
        <p:nvSpPr>
          <p:cNvPr id="43" name="TextBox 42">
            <a:extLst>
              <a:ext uri="{FF2B5EF4-FFF2-40B4-BE49-F238E27FC236}">
                <a16:creationId xmlns:a16="http://schemas.microsoft.com/office/drawing/2014/main" id="{A7945BB7-DDEC-564A-8942-1B022290648E}"/>
              </a:ext>
            </a:extLst>
          </p:cNvPr>
          <p:cNvSpPr txBox="1"/>
          <p:nvPr/>
        </p:nvSpPr>
        <p:spPr>
          <a:xfrm>
            <a:off x="2344513" y="3748445"/>
            <a:ext cx="1251157" cy="245837"/>
          </a:xfrm>
          <a:prstGeom prst="rect">
            <a:avLst/>
          </a:prstGeom>
          <a:noFill/>
        </p:spPr>
        <p:txBody>
          <a:bodyPr wrap="square" rtlCol="0">
            <a:spAutoFit/>
          </a:bodyPr>
          <a:lstStyle/>
          <a:p>
            <a:pPr algn="ctr" defTabSz="457189">
              <a:lnSpc>
                <a:spcPct val="95000"/>
              </a:lnSpc>
              <a:spcAft>
                <a:spcPts val="600"/>
              </a:spcAft>
            </a:pPr>
            <a:r>
              <a:rPr lang="sv-SE" sz="1050">
                <a:cs typeface="Arial" panose="020B0604020202020204" pitchFamily="34" charset="0"/>
              </a:rPr>
              <a:t>Public IP</a:t>
            </a:r>
          </a:p>
        </p:txBody>
      </p:sp>
      <p:sp>
        <p:nvSpPr>
          <p:cNvPr id="44" name="Freeform 43">
            <a:extLst>
              <a:ext uri="{FF2B5EF4-FFF2-40B4-BE49-F238E27FC236}">
                <a16:creationId xmlns:a16="http://schemas.microsoft.com/office/drawing/2014/main" id="{B9705A9B-0E92-4C4C-8F29-194879767E1D}"/>
              </a:ext>
            </a:extLst>
          </p:cNvPr>
          <p:cNvSpPr/>
          <p:nvPr/>
        </p:nvSpPr>
        <p:spPr>
          <a:xfrm>
            <a:off x="3355505" y="3327594"/>
            <a:ext cx="839498" cy="77622"/>
          </a:xfrm>
          <a:custGeom>
            <a:avLst/>
            <a:gdLst>
              <a:gd name="connsiteX0" fmla="*/ 3187700 w 3187700"/>
              <a:gd name="connsiteY0" fmla="*/ 667711 h 667711"/>
              <a:gd name="connsiteX1" fmla="*/ 1549400 w 3187700"/>
              <a:gd name="connsiteY1" fmla="*/ 45411 h 667711"/>
              <a:gd name="connsiteX2" fmla="*/ 0 w 3187700"/>
              <a:gd name="connsiteY2" fmla="*/ 96211 h 667711"/>
            </a:gdLst>
            <a:ahLst/>
            <a:cxnLst>
              <a:cxn ang="0">
                <a:pos x="connsiteX0" y="connsiteY0"/>
              </a:cxn>
              <a:cxn ang="0">
                <a:pos x="connsiteX1" y="connsiteY1"/>
              </a:cxn>
              <a:cxn ang="0">
                <a:pos x="connsiteX2" y="connsiteY2"/>
              </a:cxn>
            </a:cxnLst>
            <a:rect l="l" t="t" r="r" b="b"/>
            <a:pathLst>
              <a:path w="3187700" h="667711">
                <a:moveTo>
                  <a:pt x="3187700" y="667711"/>
                </a:moveTo>
                <a:cubicBezTo>
                  <a:pt x="2634191" y="404186"/>
                  <a:pt x="2080683" y="140661"/>
                  <a:pt x="1549400" y="45411"/>
                </a:cubicBezTo>
                <a:cubicBezTo>
                  <a:pt x="1018117" y="-49839"/>
                  <a:pt x="509058" y="23186"/>
                  <a:pt x="0" y="96211"/>
                </a:cubicBezTo>
              </a:path>
            </a:pathLst>
          </a:custGeom>
          <a:noFill/>
          <a:ln w="25400">
            <a:solidFill>
              <a:schemeClr val="accent2"/>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37">
            <a:extLst>
              <a:ext uri="{FF2B5EF4-FFF2-40B4-BE49-F238E27FC236}">
                <a16:creationId xmlns:a16="http://schemas.microsoft.com/office/drawing/2014/main" id="{0D05A5DE-CDAB-AB49-A7E4-9D55E7D811F5}"/>
              </a:ext>
            </a:extLst>
          </p:cNvPr>
          <p:cNvPicPr>
            <a:picLocks noChangeAspect="1"/>
          </p:cNvPicPr>
          <p:nvPr/>
        </p:nvPicPr>
        <p:blipFill>
          <a:blip r:embed="rId7"/>
          <a:stretch>
            <a:fillRect/>
          </a:stretch>
        </p:blipFill>
        <p:spPr>
          <a:xfrm>
            <a:off x="6536906" y="3194602"/>
            <a:ext cx="479569" cy="479569"/>
          </a:xfrm>
          <a:prstGeom prst="rect">
            <a:avLst/>
          </a:prstGeom>
        </p:spPr>
      </p:pic>
      <p:pic>
        <p:nvPicPr>
          <p:cNvPr id="55" name="Graphic 54">
            <a:extLst>
              <a:ext uri="{FF2B5EF4-FFF2-40B4-BE49-F238E27FC236}">
                <a16:creationId xmlns:a16="http://schemas.microsoft.com/office/drawing/2014/main" id="{4DAE773E-0A07-7947-848F-B0E7A1B1122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112043" y="3885957"/>
            <a:ext cx="195180" cy="195180"/>
          </a:xfrm>
          <a:prstGeom prst="rect">
            <a:avLst/>
          </a:prstGeom>
        </p:spPr>
      </p:pic>
      <p:cxnSp>
        <p:nvCxnSpPr>
          <p:cNvPr id="58" name="Straight Connector 57">
            <a:extLst>
              <a:ext uri="{FF2B5EF4-FFF2-40B4-BE49-F238E27FC236}">
                <a16:creationId xmlns:a16="http://schemas.microsoft.com/office/drawing/2014/main" id="{936829EF-3A54-6B4A-8335-84A8D86C1176}"/>
              </a:ext>
            </a:extLst>
          </p:cNvPr>
          <p:cNvCxnSpPr>
            <a:cxnSpLocks/>
          </p:cNvCxnSpPr>
          <p:nvPr/>
        </p:nvCxnSpPr>
        <p:spPr>
          <a:xfrm>
            <a:off x="5743955" y="3316263"/>
            <a:ext cx="7039" cy="178470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B6DC146-4DE6-4E44-9095-72F78C169740}"/>
              </a:ext>
            </a:extLst>
          </p:cNvPr>
          <p:cNvCxnSpPr>
            <a:cxnSpLocks/>
          </p:cNvCxnSpPr>
          <p:nvPr/>
        </p:nvCxnSpPr>
        <p:spPr>
          <a:xfrm>
            <a:off x="5679382" y="3308404"/>
            <a:ext cx="7039" cy="178470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C7839B99-83AE-F84A-A9FF-8FBDCE8FDDA0}"/>
              </a:ext>
            </a:extLst>
          </p:cNvPr>
          <p:cNvSpPr txBox="1"/>
          <p:nvPr/>
        </p:nvSpPr>
        <p:spPr>
          <a:xfrm>
            <a:off x="3850032" y="2420537"/>
            <a:ext cx="1281548"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External</a:t>
            </a:r>
            <a:endParaRPr lang="sv-SE" sz="1050">
              <a:cs typeface="Arial" panose="020B0604020202020204" pitchFamily="34" charset="0"/>
            </a:endParaRPr>
          </a:p>
        </p:txBody>
      </p:sp>
      <p:sp>
        <p:nvSpPr>
          <p:cNvPr id="61" name="TextBox 60">
            <a:extLst>
              <a:ext uri="{FF2B5EF4-FFF2-40B4-BE49-F238E27FC236}">
                <a16:creationId xmlns:a16="http://schemas.microsoft.com/office/drawing/2014/main" id="{32FF6CDA-D7DC-FB41-936A-26195B6D21C3}"/>
              </a:ext>
            </a:extLst>
          </p:cNvPr>
          <p:cNvSpPr txBox="1"/>
          <p:nvPr/>
        </p:nvSpPr>
        <p:spPr>
          <a:xfrm>
            <a:off x="6467075" y="2420536"/>
            <a:ext cx="1148232"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Internal</a:t>
            </a:r>
            <a:endParaRPr lang="sv-SE" sz="1050">
              <a:cs typeface="Arial" panose="020B0604020202020204" pitchFamily="34" charset="0"/>
            </a:endParaRPr>
          </a:p>
        </p:txBody>
      </p:sp>
      <p:sp>
        <p:nvSpPr>
          <p:cNvPr id="62" name="Rectangle 61">
            <a:extLst>
              <a:ext uri="{FF2B5EF4-FFF2-40B4-BE49-F238E27FC236}">
                <a16:creationId xmlns:a16="http://schemas.microsoft.com/office/drawing/2014/main" id="{8F6038C5-15A0-5641-9AA0-C17EB925EE95}"/>
              </a:ext>
            </a:extLst>
          </p:cNvPr>
          <p:cNvSpPr/>
          <p:nvPr/>
        </p:nvSpPr>
        <p:spPr>
          <a:xfrm>
            <a:off x="5867520" y="2401515"/>
            <a:ext cx="1669451" cy="215699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63" name="Rectangle 62">
            <a:extLst>
              <a:ext uri="{FF2B5EF4-FFF2-40B4-BE49-F238E27FC236}">
                <a16:creationId xmlns:a16="http://schemas.microsoft.com/office/drawing/2014/main" id="{70C2F62B-C54A-0942-ABBB-02D4577FA011}"/>
              </a:ext>
            </a:extLst>
          </p:cNvPr>
          <p:cNvSpPr/>
          <p:nvPr/>
        </p:nvSpPr>
        <p:spPr>
          <a:xfrm>
            <a:off x="3862846" y="2401417"/>
            <a:ext cx="1682156" cy="2157092"/>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64" name="Picture 276">
            <a:extLst>
              <a:ext uri="{FF2B5EF4-FFF2-40B4-BE49-F238E27FC236}">
                <a16:creationId xmlns:a16="http://schemas.microsoft.com/office/drawing/2014/main" id="{F884455A-4BFC-724B-B113-BE2355C68EC2}"/>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5470695" y="2856947"/>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5" name="Picture 276">
            <a:extLst>
              <a:ext uri="{FF2B5EF4-FFF2-40B4-BE49-F238E27FC236}">
                <a16:creationId xmlns:a16="http://schemas.microsoft.com/office/drawing/2014/main" id="{EC8699E0-8C21-5E4E-BB76-37A7867019C1}"/>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5470695" y="3473436"/>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6" name="Graphic 65">
            <a:extLst>
              <a:ext uri="{FF2B5EF4-FFF2-40B4-BE49-F238E27FC236}">
                <a16:creationId xmlns:a16="http://schemas.microsoft.com/office/drawing/2014/main" id="{F7F8E5F9-B78E-594F-B3C7-D939EB1833A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H="1">
            <a:off x="5238745" y="3601331"/>
            <a:ext cx="249910" cy="249910"/>
          </a:xfrm>
          <a:prstGeom prst="rect">
            <a:avLst/>
          </a:prstGeom>
        </p:spPr>
      </p:pic>
      <p:pic>
        <p:nvPicPr>
          <p:cNvPr id="67" name="Graphic 66">
            <a:extLst>
              <a:ext uri="{FF2B5EF4-FFF2-40B4-BE49-F238E27FC236}">
                <a16:creationId xmlns:a16="http://schemas.microsoft.com/office/drawing/2014/main" id="{A955E52F-F6BC-804C-9206-D62787BC851B}"/>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H="1">
            <a:off x="5242434" y="2972040"/>
            <a:ext cx="249910" cy="249910"/>
          </a:xfrm>
          <a:prstGeom prst="rect">
            <a:avLst/>
          </a:prstGeom>
        </p:spPr>
      </p:pic>
      <p:pic>
        <p:nvPicPr>
          <p:cNvPr id="68" name="Graphic 67">
            <a:extLst>
              <a:ext uri="{FF2B5EF4-FFF2-40B4-BE49-F238E27FC236}">
                <a16:creationId xmlns:a16="http://schemas.microsoft.com/office/drawing/2014/main" id="{ADDEFA64-752B-6048-8ABB-76600A3300C5}"/>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rot="10800000" flipH="1">
            <a:off x="5916986" y="2966521"/>
            <a:ext cx="249910" cy="249910"/>
          </a:xfrm>
          <a:prstGeom prst="rect">
            <a:avLst/>
          </a:prstGeom>
        </p:spPr>
      </p:pic>
      <p:pic>
        <p:nvPicPr>
          <p:cNvPr id="69" name="Graphic 68">
            <a:extLst>
              <a:ext uri="{FF2B5EF4-FFF2-40B4-BE49-F238E27FC236}">
                <a16:creationId xmlns:a16="http://schemas.microsoft.com/office/drawing/2014/main" id="{3DCF7791-BA0C-AA41-A511-6853FDCE0993}"/>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rot="10800000" flipH="1">
            <a:off x="5916590" y="3601331"/>
            <a:ext cx="249910" cy="249910"/>
          </a:xfrm>
          <a:prstGeom prst="rect">
            <a:avLst/>
          </a:prstGeom>
        </p:spPr>
      </p:pic>
      <p:sp>
        <p:nvSpPr>
          <p:cNvPr id="70" name="Rectangle 69">
            <a:extLst>
              <a:ext uri="{FF2B5EF4-FFF2-40B4-BE49-F238E27FC236}">
                <a16:creationId xmlns:a16="http://schemas.microsoft.com/office/drawing/2014/main" id="{C757D98B-3EF6-204A-9FC0-F8DA8497F09D}"/>
              </a:ext>
            </a:extLst>
          </p:cNvPr>
          <p:cNvSpPr/>
          <p:nvPr/>
        </p:nvSpPr>
        <p:spPr>
          <a:xfrm>
            <a:off x="3864011" y="4684064"/>
            <a:ext cx="1682156" cy="551516"/>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71" name="Rectangle 70">
            <a:extLst>
              <a:ext uri="{FF2B5EF4-FFF2-40B4-BE49-F238E27FC236}">
                <a16:creationId xmlns:a16="http://schemas.microsoft.com/office/drawing/2014/main" id="{7922D9BC-A49D-C547-AE07-825AB9424E69}"/>
              </a:ext>
            </a:extLst>
          </p:cNvPr>
          <p:cNvSpPr/>
          <p:nvPr/>
        </p:nvSpPr>
        <p:spPr>
          <a:xfrm>
            <a:off x="5874392" y="4679254"/>
            <a:ext cx="1682156" cy="551516"/>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72" name="TextBox 71">
            <a:extLst>
              <a:ext uri="{FF2B5EF4-FFF2-40B4-BE49-F238E27FC236}">
                <a16:creationId xmlns:a16="http://schemas.microsoft.com/office/drawing/2014/main" id="{A7811571-62AE-A946-963E-195CC56FDAFB}"/>
              </a:ext>
            </a:extLst>
          </p:cNvPr>
          <p:cNvSpPr txBox="1"/>
          <p:nvPr/>
        </p:nvSpPr>
        <p:spPr>
          <a:xfrm>
            <a:off x="6336980" y="4705953"/>
            <a:ext cx="1250651"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HA SYNC</a:t>
            </a:r>
          </a:p>
        </p:txBody>
      </p:sp>
      <p:sp>
        <p:nvSpPr>
          <p:cNvPr id="73" name="TextBox 72">
            <a:extLst>
              <a:ext uri="{FF2B5EF4-FFF2-40B4-BE49-F238E27FC236}">
                <a16:creationId xmlns:a16="http://schemas.microsoft.com/office/drawing/2014/main" id="{40B51479-0717-954C-BC06-B635CB624C6A}"/>
              </a:ext>
            </a:extLst>
          </p:cNvPr>
          <p:cNvSpPr txBox="1"/>
          <p:nvPr/>
        </p:nvSpPr>
        <p:spPr>
          <a:xfrm>
            <a:off x="3850032" y="4694273"/>
            <a:ext cx="1281548"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HA MGMT</a:t>
            </a:r>
          </a:p>
        </p:txBody>
      </p:sp>
      <p:cxnSp>
        <p:nvCxnSpPr>
          <p:cNvPr id="75" name="Straight Connector 74">
            <a:extLst>
              <a:ext uri="{FF2B5EF4-FFF2-40B4-BE49-F238E27FC236}">
                <a16:creationId xmlns:a16="http://schemas.microsoft.com/office/drawing/2014/main" id="{49CAF402-99B0-D748-9850-3D207BE2C959}"/>
              </a:ext>
            </a:extLst>
          </p:cNvPr>
          <p:cNvCxnSpPr>
            <a:cxnSpLocks/>
          </p:cNvCxnSpPr>
          <p:nvPr/>
        </p:nvCxnSpPr>
        <p:spPr>
          <a:xfrm>
            <a:off x="5635137" y="3932752"/>
            <a:ext cx="0" cy="89612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04F2662-ECD2-624D-8016-FF06588A75F2}"/>
              </a:ext>
            </a:extLst>
          </p:cNvPr>
          <p:cNvCxnSpPr>
            <a:cxnSpLocks/>
          </p:cNvCxnSpPr>
          <p:nvPr/>
        </p:nvCxnSpPr>
        <p:spPr>
          <a:xfrm>
            <a:off x="5238745" y="5094343"/>
            <a:ext cx="454030" cy="1532"/>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9C58333-E074-D44E-A257-5EF1143CBAF2}"/>
              </a:ext>
            </a:extLst>
          </p:cNvPr>
          <p:cNvCxnSpPr>
            <a:cxnSpLocks/>
          </p:cNvCxnSpPr>
          <p:nvPr/>
        </p:nvCxnSpPr>
        <p:spPr>
          <a:xfrm>
            <a:off x="5238745" y="4828872"/>
            <a:ext cx="400055" cy="30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84C799D-8F6D-584C-B859-FF28B12B3D73}"/>
              </a:ext>
            </a:extLst>
          </p:cNvPr>
          <p:cNvCxnSpPr>
            <a:cxnSpLocks/>
          </p:cNvCxnSpPr>
          <p:nvPr/>
        </p:nvCxnSpPr>
        <p:spPr>
          <a:xfrm>
            <a:off x="5787537" y="3937668"/>
            <a:ext cx="0" cy="89612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720FA8EC-FEA6-6A49-8A0F-93C69A041881}"/>
              </a:ext>
            </a:extLst>
          </p:cNvPr>
          <p:cNvCxnSpPr>
            <a:cxnSpLocks/>
          </p:cNvCxnSpPr>
          <p:nvPr/>
        </p:nvCxnSpPr>
        <p:spPr>
          <a:xfrm>
            <a:off x="5743955" y="5092811"/>
            <a:ext cx="454030" cy="1532"/>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6486BD3B-8D55-8040-8C90-B4198E66A3B6}"/>
              </a:ext>
            </a:extLst>
          </p:cNvPr>
          <p:cNvCxnSpPr>
            <a:cxnSpLocks/>
          </p:cNvCxnSpPr>
          <p:nvPr/>
        </p:nvCxnSpPr>
        <p:spPr>
          <a:xfrm>
            <a:off x="5786688" y="4825590"/>
            <a:ext cx="400055" cy="30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31C2496D-C538-5044-BE27-FCE8D91F13C0}"/>
              </a:ext>
            </a:extLst>
          </p:cNvPr>
          <p:cNvSpPr txBox="1"/>
          <p:nvPr/>
        </p:nvSpPr>
        <p:spPr>
          <a:xfrm>
            <a:off x="4421871" y="4060385"/>
            <a:ext cx="1251157" cy="165430"/>
          </a:xfrm>
          <a:prstGeom prst="rect">
            <a:avLst/>
          </a:prstGeom>
          <a:noFill/>
        </p:spPr>
        <p:txBody>
          <a:bodyPr wrap="square" rtlCol="0">
            <a:spAutoFit/>
          </a:bodyPr>
          <a:lstStyle/>
          <a:p>
            <a:pPr algn="ctr" defTabSz="457189">
              <a:lnSpc>
                <a:spcPct val="95000"/>
              </a:lnSpc>
              <a:spcAft>
                <a:spcPts val="600"/>
              </a:spcAft>
            </a:pPr>
            <a:r>
              <a:rPr lang="sv-SE" sz="500" err="1">
                <a:cs typeface="Arial" panose="020B0604020202020204" pitchFamily="34" charset="0"/>
              </a:rPr>
              <a:t>Optional</a:t>
            </a:r>
            <a:r>
              <a:rPr lang="sv-SE" sz="500">
                <a:cs typeface="Arial" panose="020B0604020202020204" pitchFamily="34" charset="0"/>
              </a:rPr>
              <a:t> public IP</a:t>
            </a:r>
          </a:p>
        </p:txBody>
      </p:sp>
      <p:pic>
        <p:nvPicPr>
          <p:cNvPr id="84" name="Graphic 83">
            <a:extLst>
              <a:ext uri="{FF2B5EF4-FFF2-40B4-BE49-F238E27FC236}">
                <a16:creationId xmlns:a16="http://schemas.microsoft.com/office/drawing/2014/main" id="{C1997031-041A-174F-9C06-844060E6391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064799" y="2718858"/>
            <a:ext cx="195180" cy="195180"/>
          </a:xfrm>
          <a:prstGeom prst="rect">
            <a:avLst/>
          </a:prstGeom>
        </p:spPr>
      </p:pic>
      <p:sp>
        <p:nvSpPr>
          <p:cNvPr id="85" name="TextBox 84">
            <a:extLst>
              <a:ext uri="{FF2B5EF4-FFF2-40B4-BE49-F238E27FC236}">
                <a16:creationId xmlns:a16="http://schemas.microsoft.com/office/drawing/2014/main" id="{A5754D00-C253-B045-8065-37D4C1ABC12B}"/>
              </a:ext>
            </a:extLst>
          </p:cNvPr>
          <p:cNvSpPr txBox="1"/>
          <p:nvPr/>
        </p:nvSpPr>
        <p:spPr>
          <a:xfrm>
            <a:off x="4374627" y="2893286"/>
            <a:ext cx="1251157" cy="165430"/>
          </a:xfrm>
          <a:prstGeom prst="rect">
            <a:avLst/>
          </a:prstGeom>
          <a:noFill/>
        </p:spPr>
        <p:txBody>
          <a:bodyPr wrap="square" rtlCol="0">
            <a:spAutoFit/>
          </a:bodyPr>
          <a:lstStyle/>
          <a:p>
            <a:pPr algn="ctr" defTabSz="457189">
              <a:lnSpc>
                <a:spcPct val="95000"/>
              </a:lnSpc>
              <a:spcAft>
                <a:spcPts val="600"/>
              </a:spcAft>
            </a:pPr>
            <a:r>
              <a:rPr lang="sv-SE" sz="500" err="1">
                <a:cs typeface="Arial" panose="020B0604020202020204" pitchFamily="34" charset="0"/>
              </a:rPr>
              <a:t>Optional</a:t>
            </a:r>
            <a:r>
              <a:rPr lang="sv-SE" sz="500">
                <a:cs typeface="Arial" panose="020B0604020202020204" pitchFamily="34" charset="0"/>
              </a:rPr>
              <a:t> public IP</a:t>
            </a:r>
          </a:p>
        </p:txBody>
      </p:sp>
    </p:spTree>
    <p:extLst>
      <p:ext uri="{BB962C8B-B14F-4D97-AF65-F5344CB8AC3E}">
        <p14:creationId xmlns:p14="http://schemas.microsoft.com/office/powerpoint/2010/main" val="1020280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pPr lvl="1"/>
            <a:endParaRPr lang="en-US" sz="1000"/>
          </a:p>
          <a:p>
            <a:r>
              <a:rPr lang="en-US"/>
              <a:t>Lift &amp; Shift from on-premise</a:t>
            </a:r>
          </a:p>
          <a:p>
            <a:r>
              <a:rPr lang="en-US"/>
              <a:t>North-south traffic inspection</a:t>
            </a:r>
          </a:p>
          <a:p>
            <a:r>
              <a:rPr lang="en-US"/>
              <a:t>East-west traffic inspection</a:t>
            </a:r>
          </a:p>
          <a:p>
            <a:r>
              <a:rPr lang="en-US"/>
              <a:t>ExpressRoute traffic inspection</a:t>
            </a:r>
          </a:p>
          <a:p>
            <a:r>
              <a:rPr lang="en-US"/>
              <a:t>Site 2 Site VPN</a:t>
            </a:r>
          </a:p>
          <a:p>
            <a:r>
              <a:rPr lang="en-US"/>
              <a:t>Client 2 Site VPN</a:t>
            </a:r>
          </a:p>
          <a:p>
            <a:endParaRPr lang="en-US"/>
          </a:p>
          <a:p>
            <a:endParaRPr lang="en-US" sz="14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 </a:t>
            </a:r>
            <a:r>
              <a:rPr lang="sv-SE" err="1"/>
              <a:t>with</a:t>
            </a:r>
            <a:r>
              <a:rPr lang="sv-SE"/>
              <a:t> </a:t>
            </a:r>
            <a:r>
              <a:rPr lang="sv-SE" err="1"/>
              <a:t>Azure</a:t>
            </a:r>
            <a:r>
              <a:rPr lang="sv-SE"/>
              <a:t> Standard </a:t>
            </a:r>
            <a:r>
              <a:rPr lang="sv-SE" err="1"/>
              <a:t>Load</a:t>
            </a:r>
            <a:r>
              <a:rPr lang="sv-SE"/>
              <a:t> </a:t>
            </a:r>
            <a:r>
              <a:rPr lang="sv-SE" err="1"/>
              <a:t>Balancer</a:t>
            </a:r>
            <a:endParaRPr lang="sv-SE"/>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Use cases</a:t>
            </a:r>
          </a:p>
        </p:txBody>
      </p:sp>
      <p:pic>
        <p:nvPicPr>
          <p:cNvPr id="93" name="Picture 6" descr="Generic_VM_Flat.png">
            <a:extLst>
              <a:ext uri="{FF2B5EF4-FFF2-40B4-BE49-F238E27FC236}">
                <a16:creationId xmlns:a16="http://schemas.microsoft.com/office/drawing/2014/main" id="{863CECEB-1591-534F-9BFB-9E50AA64D8F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30627" y="2395120"/>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a:extLst>
              <a:ext uri="{FF2B5EF4-FFF2-40B4-BE49-F238E27FC236}">
                <a16:creationId xmlns:a16="http://schemas.microsoft.com/office/drawing/2014/main" id="{DF16C4A1-B7AA-854B-90D1-2C12887152A7}"/>
              </a:ext>
            </a:extLst>
          </p:cNvPr>
          <p:cNvSpPr/>
          <p:nvPr/>
        </p:nvSpPr>
        <p:spPr>
          <a:xfrm rot="2699826">
            <a:off x="-1037644" y="4165473"/>
            <a:ext cx="309532" cy="3322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4"/>
          <a:stretch>
            <a:fillRect/>
          </a:stretch>
        </p:blipFill>
        <p:spPr>
          <a:xfrm>
            <a:off x="-1100769" y="3537169"/>
            <a:ext cx="479569" cy="479569"/>
          </a:xfrm>
          <a:prstGeom prst="rect">
            <a:avLst/>
          </a:prstGeom>
        </p:spPr>
      </p:pic>
      <p:pic>
        <p:nvPicPr>
          <p:cNvPr id="99" name="Picture 6" descr="Generic_VM_Flat.png">
            <a:extLst>
              <a:ext uri="{FF2B5EF4-FFF2-40B4-BE49-F238E27FC236}">
                <a16:creationId xmlns:a16="http://schemas.microsoft.com/office/drawing/2014/main" id="{4AD1FC16-EAB3-4D4F-A006-28FCF207DAD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21341" y="1824096"/>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781786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1800"/>
              <a:t>Deployment requires 4 NIC </a:t>
            </a:r>
            <a:r>
              <a:rPr lang="en-US" sz="1800" err="1"/>
              <a:t>vm’s</a:t>
            </a:r>
            <a:r>
              <a:rPr lang="en-US" sz="1800"/>
              <a:t>. A license supporting lower number of CPU’s can be used and will only use the number of CPU’s supported for the license</a:t>
            </a:r>
          </a:p>
          <a:p>
            <a:r>
              <a:rPr lang="en-US" sz="1800"/>
              <a:t>Failover time is defined by the failover detection of the Load Balancer. A probe fail time is 5 seconds and it has to fail 2 times. This results in a failover time of around 10-15 seconds</a:t>
            </a:r>
          </a:p>
          <a:p>
            <a:r>
              <a:rPr lang="en-US" sz="1800"/>
              <a:t>Failover causes north-south session to block</a:t>
            </a:r>
          </a:p>
          <a:p>
            <a:r>
              <a:rPr lang="en-US" sz="1800"/>
              <a:t>NIC 4 - MGMT ports need a public IP for each when using Standard public IP’s</a:t>
            </a:r>
          </a:p>
          <a:p>
            <a:r>
              <a:rPr lang="en-US" sz="1800"/>
              <a:t>Standard public IP’s require a NSG (Any, Any, Allow minimum) on each subnet or interface to function</a:t>
            </a:r>
          </a:p>
          <a:p>
            <a:r>
              <a:rPr lang="en-US" sz="1800"/>
              <a:t>SDN Fabric Connector can be used for dynamic address discovery</a:t>
            </a:r>
          </a:p>
          <a:p>
            <a:r>
              <a:rPr lang="en-US" sz="1800"/>
              <a:t>VPN Setup is more complex as the LB only support TCP/UDP (UDP 500 and UDP 4500) and no IKE. When using the optional public IP’s attached to the network interface the source IP of the IPSEC VPN will be different depending on the active firewall</a:t>
            </a:r>
          </a:p>
          <a:p>
            <a:r>
              <a:rPr lang="en-US" sz="1800"/>
              <a:t>Azure Load Balancer does not support ICMP, only TCP &amp; UDP are supported</a:t>
            </a:r>
            <a:endParaRPr lang="pl-PL" sz="1800"/>
          </a:p>
          <a:p>
            <a:pPr marL="0" indent="0">
              <a:buNone/>
            </a:pPr>
            <a:endParaRPr lang="en-US" sz="18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 </a:t>
            </a:r>
            <a:r>
              <a:rPr lang="sv-SE" err="1"/>
              <a:t>with</a:t>
            </a:r>
            <a:r>
              <a:rPr lang="sv-SE"/>
              <a:t> </a:t>
            </a:r>
            <a:r>
              <a:rPr lang="sv-SE" err="1"/>
              <a:t>Azure</a:t>
            </a:r>
            <a:r>
              <a:rPr lang="sv-SE"/>
              <a:t> Standard </a:t>
            </a:r>
            <a:r>
              <a:rPr lang="sv-SE" err="1"/>
              <a:t>Load</a:t>
            </a:r>
            <a:r>
              <a:rPr lang="sv-SE"/>
              <a:t> </a:t>
            </a:r>
            <a:r>
              <a:rPr lang="sv-SE" err="1"/>
              <a:t>Balancer</a:t>
            </a:r>
            <a:endParaRPr lang="sv-SE"/>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Caveats</a:t>
            </a:r>
          </a:p>
        </p:txBody>
      </p:sp>
    </p:spTree>
    <p:extLst>
      <p:ext uri="{BB962C8B-B14F-4D97-AF65-F5344CB8AC3E}">
        <p14:creationId xmlns:p14="http://schemas.microsoft.com/office/powerpoint/2010/main" val="3686891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18A4BB6-9C0B-4E4A-8248-CB11B5DC225E}"/>
              </a:ext>
            </a:extLst>
          </p:cNvPr>
          <p:cNvSpPr>
            <a:spLocks noGrp="1"/>
          </p:cNvSpPr>
          <p:nvPr>
            <p:ph sz="half" idx="1"/>
          </p:nvPr>
        </p:nvSpPr>
        <p:spPr/>
        <p:txBody>
          <a:bodyPr/>
          <a:lstStyle/>
          <a:p>
            <a:r>
              <a:rPr lang="en-US"/>
              <a:t>To make Active/Passive setup more secure you can disable management ports on NIC4</a:t>
            </a:r>
          </a:p>
          <a:p>
            <a:pPr lvl="1"/>
            <a:r>
              <a:rPr lang="en-US"/>
              <a:t>Attach it to port 2 and access it via S2S VPN, C2S VPN, Azure VPN Gateway or ExpressRoute</a:t>
            </a:r>
          </a:p>
          <a:p>
            <a:pPr lvl="1"/>
            <a:r>
              <a:rPr lang="en-US"/>
              <a:t>Attach it to port 1 and provide public access with ACL and NSG restrictions to specific public IP’s</a:t>
            </a:r>
          </a:p>
          <a:p>
            <a:endParaRPr lang="en-US"/>
          </a:p>
          <a:p>
            <a:endParaRPr lang="en-US"/>
          </a:p>
          <a:p>
            <a:endParaRPr lang="en-US"/>
          </a:p>
          <a:p>
            <a:r>
              <a:rPr lang="en-US"/>
              <a:t>It has no influence on connectivity with Azure in terms of UDR, PIP or object updates. Whole setup works correctly in such configuration</a:t>
            </a:r>
          </a:p>
        </p:txBody>
      </p:sp>
      <p:sp>
        <p:nvSpPr>
          <p:cNvPr id="3" name="Title 2">
            <a:extLst>
              <a:ext uri="{FF2B5EF4-FFF2-40B4-BE49-F238E27FC236}">
                <a16:creationId xmlns:a16="http://schemas.microsoft.com/office/drawing/2014/main" id="{46FB3769-E9EB-9841-B945-C9EF57AF2513}"/>
              </a:ext>
            </a:extLst>
          </p:cNvPr>
          <p:cNvSpPr>
            <a:spLocks noGrp="1"/>
          </p:cNvSpPr>
          <p:nvPr>
            <p:ph type="title"/>
          </p:nvPr>
        </p:nvSpPr>
        <p:spPr/>
        <p:txBody>
          <a:bodyPr/>
          <a:lstStyle/>
          <a:p>
            <a:r>
              <a:rPr lang="pl-PL"/>
              <a:t>No PIP </a:t>
            </a:r>
            <a:r>
              <a:rPr lang="pl-PL" err="1"/>
              <a:t>attached</a:t>
            </a:r>
            <a:r>
              <a:rPr lang="pl-PL"/>
              <a:t> to MGMT NIC4</a:t>
            </a:r>
          </a:p>
        </p:txBody>
      </p:sp>
      <p:sp>
        <p:nvSpPr>
          <p:cNvPr id="4" name="Text Placeholder 3">
            <a:extLst>
              <a:ext uri="{FF2B5EF4-FFF2-40B4-BE49-F238E27FC236}">
                <a16:creationId xmlns:a16="http://schemas.microsoft.com/office/drawing/2014/main" id="{AA6223A6-BA6F-D74E-A1BB-EBA99D231231}"/>
              </a:ext>
            </a:extLst>
          </p:cNvPr>
          <p:cNvSpPr>
            <a:spLocks noGrp="1"/>
          </p:cNvSpPr>
          <p:nvPr>
            <p:ph type="body" sz="quarter" idx="15"/>
          </p:nvPr>
        </p:nvSpPr>
        <p:spPr/>
        <p:txBody>
          <a:bodyPr/>
          <a:lstStyle/>
          <a:p>
            <a:r>
              <a:rPr lang="pl-PL" err="1"/>
              <a:t>Caveats</a:t>
            </a:r>
            <a:endParaRPr lang="pl-PL"/>
          </a:p>
        </p:txBody>
      </p:sp>
      <p:pic>
        <p:nvPicPr>
          <p:cNvPr id="5" name="Picture 4">
            <a:extLst>
              <a:ext uri="{FF2B5EF4-FFF2-40B4-BE49-F238E27FC236}">
                <a16:creationId xmlns:a16="http://schemas.microsoft.com/office/drawing/2014/main" id="{54FF2E1A-BF0F-BE4F-B3BD-5EF4B393140D}"/>
              </a:ext>
            </a:extLst>
          </p:cNvPr>
          <p:cNvPicPr>
            <a:picLocks noChangeAspect="1"/>
          </p:cNvPicPr>
          <p:nvPr/>
        </p:nvPicPr>
        <p:blipFill>
          <a:blip r:embed="rId3"/>
          <a:stretch>
            <a:fillRect/>
          </a:stretch>
        </p:blipFill>
        <p:spPr>
          <a:xfrm>
            <a:off x="206477" y="3244470"/>
            <a:ext cx="11682518" cy="1036727"/>
          </a:xfrm>
          <a:prstGeom prst="rect">
            <a:avLst/>
          </a:prstGeom>
        </p:spPr>
      </p:pic>
    </p:spTree>
    <p:extLst>
      <p:ext uri="{BB962C8B-B14F-4D97-AF65-F5344CB8AC3E}">
        <p14:creationId xmlns:p14="http://schemas.microsoft.com/office/powerpoint/2010/main" val="445098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sv-SE"/>
              <a:t>F(S) : Standard_F4 and </a:t>
            </a:r>
            <a:r>
              <a:rPr lang="sv-SE" err="1"/>
              <a:t>above</a:t>
            </a:r>
            <a:endParaRPr lang="sv-SE"/>
          </a:p>
          <a:p>
            <a:r>
              <a:rPr lang="sv-SE"/>
              <a:t>Fsv2: Standard_F8(s)_v2 and </a:t>
            </a:r>
            <a:r>
              <a:rPr lang="sv-SE" err="1"/>
              <a:t>above</a:t>
            </a:r>
            <a:endParaRPr lang="en-US"/>
          </a:p>
          <a:p>
            <a:endParaRPr lang="en-US"/>
          </a:p>
          <a:p>
            <a:endParaRPr lang="en-US"/>
          </a:p>
          <a:p>
            <a:endParaRPr lang="en-US"/>
          </a:p>
          <a:p>
            <a:endParaRPr lang="en-US" sz="14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a:t>
            </a:r>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Supported Azure VM sizes</a:t>
            </a:r>
          </a:p>
        </p:txBody>
      </p:sp>
      <p:sp>
        <p:nvSpPr>
          <p:cNvPr id="3" name="Rectangle 2">
            <a:extLst>
              <a:ext uri="{FF2B5EF4-FFF2-40B4-BE49-F238E27FC236}">
                <a16:creationId xmlns:a16="http://schemas.microsoft.com/office/drawing/2014/main" id="{4795163C-2548-F849-AF20-A3E309D65A4C}"/>
              </a:ext>
            </a:extLst>
          </p:cNvPr>
          <p:cNvSpPr/>
          <p:nvPr/>
        </p:nvSpPr>
        <p:spPr>
          <a:xfrm>
            <a:off x="626728" y="5682790"/>
            <a:ext cx="10841372" cy="369332"/>
          </a:xfrm>
          <a:prstGeom prst="rect">
            <a:avLst/>
          </a:prstGeom>
        </p:spPr>
        <p:txBody>
          <a:bodyPr wrap="square">
            <a:spAutoFit/>
          </a:bodyPr>
          <a:lstStyle/>
          <a:p>
            <a:pPr algn="ctr"/>
            <a:r>
              <a:rPr lang="sv-SE">
                <a:hlinkClick r:id="rId3"/>
              </a:rPr>
              <a:t>https://docs.fortinet.com/vm/azure/fortigate/6.2/azure-cookbook/6.2.0/271726/instance-type-support</a:t>
            </a:r>
            <a:endParaRPr lang="en-US"/>
          </a:p>
        </p:txBody>
      </p:sp>
    </p:spTree>
    <p:extLst>
      <p:ext uri="{BB962C8B-B14F-4D97-AF65-F5344CB8AC3E}">
        <p14:creationId xmlns:p14="http://schemas.microsoft.com/office/powerpoint/2010/main" val="2270792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2000"/>
              <a:t>Outbound (south - north):</a:t>
            </a:r>
          </a:p>
          <a:p>
            <a:pPr lvl="1"/>
            <a:r>
              <a:rPr lang="en-US" sz="1600"/>
              <a:t>SNAT using external interface public IP if present or </a:t>
            </a:r>
            <a:r>
              <a:rPr lang="en-US" sz="1600" err="1"/>
              <a:t>loadbalancer</a:t>
            </a:r>
            <a:r>
              <a:rPr lang="en-US" sz="1600"/>
              <a:t> IP(‘s)</a:t>
            </a:r>
          </a:p>
          <a:p>
            <a:pPr lvl="1"/>
            <a:r>
              <a:rPr lang="en-US" sz="1600"/>
              <a:t>Session is not recovering on FW failover</a:t>
            </a:r>
          </a:p>
          <a:p>
            <a:r>
              <a:rPr lang="en-US" sz="2000"/>
              <a:t>Inbound (north - south):</a:t>
            </a:r>
          </a:p>
          <a:p>
            <a:pPr lvl="1"/>
            <a:r>
              <a:rPr lang="en-US" sz="1600"/>
              <a:t>DNAT by Azure from external Load Balancer interface public IP to private IP. Secondly DNAT using Virtual IP private IP to VM IP. If you select Floating IP in the load balancer you can use the public IP in the Virtual IP on the </a:t>
            </a:r>
            <a:r>
              <a:rPr lang="en-US" sz="1600" err="1"/>
              <a:t>Fortigate</a:t>
            </a:r>
            <a:endParaRPr lang="en-US" sz="1600"/>
          </a:p>
          <a:p>
            <a:pPr lvl="1"/>
            <a:r>
              <a:rPr lang="en-US" sz="1600"/>
              <a:t>SNAT  not required. UDR send traffic back to the active unit</a:t>
            </a:r>
          </a:p>
          <a:p>
            <a:pPr lvl="1"/>
            <a:r>
              <a:rPr lang="en-US" sz="1600"/>
              <a:t>Session is not recovering on FW failover</a:t>
            </a:r>
          </a:p>
          <a:p>
            <a:r>
              <a:rPr lang="en-US" sz="2000"/>
              <a:t>Internal (east – west):</a:t>
            </a:r>
          </a:p>
          <a:p>
            <a:pPr lvl="1"/>
            <a:r>
              <a:rPr lang="en-US" sz="1400"/>
              <a:t>No NAT</a:t>
            </a:r>
          </a:p>
          <a:p>
            <a:pPr lvl="1"/>
            <a:r>
              <a:rPr lang="en-US" sz="1400"/>
              <a:t>Session is not recovering on FW failover</a:t>
            </a:r>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 </a:t>
            </a:r>
            <a:r>
              <a:rPr lang="sv-SE" err="1"/>
              <a:t>with</a:t>
            </a:r>
            <a:r>
              <a:rPr lang="sv-SE"/>
              <a:t> </a:t>
            </a:r>
            <a:r>
              <a:rPr lang="sv-SE" err="1"/>
              <a:t>Azure</a:t>
            </a:r>
            <a:r>
              <a:rPr lang="sv-SE"/>
              <a:t> Standard </a:t>
            </a:r>
            <a:r>
              <a:rPr lang="sv-SE" err="1"/>
              <a:t>Load</a:t>
            </a:r>
            <a:r>
              <a:rPr lang="sv-SE"/>
              <a:t> </a:t>
            </a:r>
            <a:r>
              <a:rPr lang="sv-SE" err="1"/>
              <a:t>Balancer</a:t>
            </a:r>
            <a:endParaRPr lang="sv-SE"/>
          </a:p>
        </p:txBody>
      </p:sp>
      <p:sp>
        <p:nvSpPr>
          <p:cNvPr id="3" name="Text Placeholder 2">
            <a:extLst>
              <a:ext uri="{FF2B5EF4-FFF2-40B4-BE49-F238E27FC236}">
                <a16:creationId xmlns:a16="http://schemas.microsoft.com/office/drawing/2014/main" id="{DFEDD4C9-3200-FA4C-B630-6C0BB63D3DB0}"/>
              </a:ext>
            </a:extLst>
          </p:cNvPr>
          <p:cNvSpPr>
            <a:spLocks noGrp="1"/>
          </p:cNvSpPr>
          <p:nvPr>
            <p:ph type="body" sz="quarter" idx="15"/>
          </p:nvPr>
        </p:nvSpPr>
        <p:spPr/>
        <p:txBody>
          <a:bodyPr/>
          <a:lstStyle/>
          <a:p>
            <a:r>
              <a:rPr lang="en-US"/>
              <a:t>Traffic flow</a:t>
            </a:r>
          </a:p>
        </p:txBody>
      </p:sp>
    </p:spTree>
    <p:extLst>
      <p:ext uri="{BB962C8B-B14F-4D97-AF65-F5344CB8AC3E}">
        <p14:creationId xmlns:p14="http://schemas.microsoft.com/office/powerpoint/2010/main" val="3303292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2000"/>
              <a:t>Site-2-Site VPN</a:t>
            </a:r>
          </a:p>
          <a:p>
            <a:pPr lvl="1"/>
            <a:r>
              <a:rPr lang="en-US" sz="1600"/>
              <a:t>No NAT</a:t>
            </a:r>
          </a:p>
          <a:p>
            <a:pPr lvl="1"/>
            <a:r>
              <a:rPr lang="en-US" sz="1600"/>
              <a:t>UDR routes for the client network needs to be routed back to the active firewall via internal Load Balancer</a:t>
            </a:r>
          </a:p>
          <a:p>
            <a:pPr lvl="1"/>
            <a:r>
              <a:rPr lang="en-US" sz="1600"/>
              <a:t>IPSEC tunnel can be terminated on the public IP of external load balancer and terminated on the active firewall</a:t>
            </a:r>
          </a:p>
          <a:p>
            <a:pPr lvl="1"/>
            <a:r>
              <a:rPr lang="en-US" sz="1600"/>
              <a:t>Upon failover the IPSEC VPN tunnel needs to reestablished to the passive firewall</a:t>
            </a:r>
          </a:p>
          <a:p>
            <a:r>
              <a:rPr lang="en-US" sz="2000"/>
              <a:t>Client-2-Site VPN</a:t>
            </a:r>
          </a:p>
          <a:p>
            <a:pPr lvl="1"/>
            <a:r>
              <a:rPr lang="en-US" sz="1600"/>
              <a:t>No NAT</a:t>
            </a:r>
          </a:p>
          <a:p>
            <a:pPr lvl="1"/>
            <a:r>
              <a:rPr lang="en-US" sz="1600"/>
              <a:t>UDR routes for the client network needs to be routed back to the active firewall</a:t>
            </a:r>
          </a:p>
          <a:p>
            <a:pPr lvl="1"/>
            <a:r>
              <a:rPr lang="en-US" sz="1600"/>
              <a:t>VPN tunnel is terminated on the active firewall</a:t>
            </a:r>
          </a:p>
          <a:p>
            <a:r>
              <a:rPr lang="en-US" sz="2000"/>
              <a:t>Azure VPN Gateway - ExpressRoute</a:t>
            </a:r>
          </a:p>
          <a:p>
            <a:pPr lvl="1"/>
            <a:r>
              <a:rPr lang="en-US" sz="1600"/>
              <a:t>No NAT</a:t>
            </a:r>
          </a:p>
          <a:p>
            <a:pPr lvl="1"/>
            <a:r>
              <a:rPr lang="en-US" sz="1600"/>
              <a:t>UDR routes for the client network needs to be routed back to the active firewall via internal Load Balancer</a:t>
            </a:r>
          </a:p>
          <a:p>
            <a:pPr lvl="1"/>
            <a:endParaRPr lang="en-US" sz="16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 </a:t>
            </a:r>
            <a:r>
              <a:rPr lang="sv-SE" err="1"/>
              <a:t>with</a:t>
            </a:r>
            <a:r>
              <a:rPr lang="sv-SE"/>
              <a:t> </a:t>
            </a:r>
            <a:r>
              <a:rPr lang="sv-SE" err="1"/>
              <a:t>Azure</a:t>
            </a:r>
            <a:r>
              <a:rPr lang="sv-SE"/>
              <a:t> Standard </a:t>
            </a:r>
            <a:r>
              <a:rPr lang="sv-SE" err="1"/>
              <a:t>Load</a:t>
            </a:r>
            <a:r>
              <a:rPr lang="sv-SE"/>
              <a:t> </a:t>
            </a:r>
            <a:r>
              <a:rPr lang="sv-SE" err="1"/>
              <a:t>Balancer</a:t>
            </a:r>
            <a:endParaRPr lang="sv-SE"/>
          </a:p>
        </p:txBody>
      </p:sp>
      <p:sp>
        <p:nvSpPr>
          <p:cNvPr id="3" name="Text Placeholder 2">
            <a:extLst>
              <a:ext uri="{FF2B5EF4-FFF2-40B4-BE49-F238E27FC236}">
                <a16:creationId xmlns:a16="http://schemas.microsoft.com/office/drawing/2014/main" id="{DFEDD4C9-3200-FA4C-B630-6C0BB63D3DB0}"/>
              </a:ext>
            </a:extLst>
          </p:cNvPr>
          <p:cNvSpPr>
            <a:spLocks noGrp="1"/>
          </p:cNvSpPr>
          <p:nvPr>
            <p:ph type="body" sz="quarter" idx="15"/>
          </p:nvPr>
        </p:nvSpPr>
        <p:spPr/>
        <p:txBody>
          <a:bodyPr/>
          <a:lstStyle/>
          <a:p>
            <a:r>
              <a:rPr lang="en-US"/>
              <a:t>Traffic flow</a:t>
            </a:r>
          </a:p>
        </p:txBody>
      </p:sp>
    </p:spTree>
    <p:extLst>
      <p:ext uri="{BB962C8B-B14F-4D97-AF65-F5344CB8AC3E}">
        <p14:creationId xmlns:p14="http://schemas.microsoft.com/office/powerpoint/2010/main" val="3575930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2000"/>
              <a:t>Fortinet documentation</a:t>
            </a:r>
          </a:p>
          <a:p>
            <a:pPr lvl="1"/>
            <a:r>
              <a:rPr lang="sv-SE" sz="1600">
                <a:hlinkClick r:id="rId3"/>
              </a:rPr>
              <a:t>https://docs.fortinet.com/vm/azure/fortigate/6.2/azure-cookbook/6.2.0/651421/deploying-and-configuring-active-passive-ha</a:t>
            </a:r>
            <a:endParaRPr lang="sv-SE" sz="1600"/>
          </a:p>
          <a:p>
            <a:pPr lvl="1"/>
            <a:r>
              <a:rPr lang="sv-SE" sz="1600">
                <a:hlinkClick r:id="rId4"/>
              </a:rPr>
              <a:t>https://docs.fortinet.com/vm/azure/fortigate/6.0/use-case-high-availability-for-fortigate-on-azure/6.0.0/651421/deploying-and-configuring-active-passive-ha</a:t>
            </a:r>
            <a:endParaRPr lang="en-US" sz="1600"/>
          </a:p>
          <a:p>
            <a:r>
              <a:rPr lang="en-US" sz="2000"/>
              <a:t>ARM Templates</a:t>
            </a:r>
          </a:p>
          <a:p>
            <a:pPr lvl="1"/>
            <a:r>
              <a:rPr lang="sv-SE" sz="1600">
                <a:hlinkClick r:id="rId5"/>
              </a:rPr>
              <a:t>https://github.com/fortinetsolutions/Azure-Templates/tree/master/FortiGate/Active-Passive-HA-w-Azure-LBs</a:t>
            </a:r>
            <a:endParaRPr lang="sv-SE" sz="1600"/>
          </a:p>
          <a:p>
            <a:pPr lvl="1"/>
            <a:r>
              <a:rPr lang="sv-SE" sz="1600">
                <a:hlinkClick r:id="rId6"/>
              </a:rPr>
              <a:t>https://github.com/jvhoof/fortinet-azure-solutions/tree/master/FortiGate/QuickStart-AP-ELB-ILB</a:t>
            </a:r>
            <a:endParaRPr lang="sv-SE" sz="1600"/>
          </a:p>
          <a:p>
            <a:pPr lvl="1"/>
            <a:r>
              <a:rPr lang="sv-SE" sz="1600" err="1"/>
              <a:t>Click</a:t>
            </a:r>
            <a:r>
              <a:rPr lang="sv-SE" sz="1600"/>
              <a:t> </a:t>
            </a:r>
            <a:r>
              <a:rPr lang="sv-SE" sz="1600" err="1"/>
              <a:t>here</a:t>
            </a:r>
            <a:r>
              <a:rPr lang="sv-SE" sz="1600"/>
              <a:t> to </a:t>
            </a:r>
            <a:r>
              <a:rPr lang="sv-SE" sz="1600" err="1"/>
              <a:t>deploy</a:t>
            </a:r>
            <a:r>
              <a:rPr lang="sv-SE" sz="1600"/>
              <a:t>: </a:t>
            </a:r>
            <a:r>
              <a:rPr lang="sv-SE" sz="1600">
                <a:hlinkClick r:id="rId7"/>
              </a:rPr>
              <a:t>https://portal.azure.com/#create/Microsoft.Template/uri/https%3A%2F%2Fraw.githubusercontent.com%2Fjvhoof%2Ffortinet-azure-solutions%2Fmaster%2FFortiGate%2FQuickStart-AP-ELB-ILB%2Fazuredeploy.json</a:t>
            </a:r>
            <a:endParaRPr lang="sv-SE" sz="1600"/>
          </a:p>
          <a:p>
            <a:r>
              <a:rPr lang="en-US" sz="2000"/>
              <a:t>Microsoft:</a:t>
            </a:r>
          </a:p>
          <a:p>
            <a:pPr lvl="1"/>
            <a:r>
              <a:rPr lang="sv-SE" sz="1600">
                <a:hlinkClick r:id="rId8"/>
              </a:rPr>
              <a:t>https://docs.microsoft.com/en-us/azure/architecture/reference-architectures/dmz/secure-vnet-hybrid</a:t>
            </a:r>
            <a:endParaRPr lang="en-US" sz="1600"/>
          </a:p>
          <a:p>
            <a:pPr lvl="1"/>
            <a:endParaRPr lang="en-US" sz="16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Passive </a:t>
            </a:r>
            <a:r>
              <a:rPr lang="sv-SE" err="1"/>
              <a:t>with</a:t>
            </a:r>
            <a:r>
              <a:rPr lang="sv-SE"/>
              <a:t> </a:t>
            </a:r>
            <a:r>
              <a:rPr lang="sv-SE" err="1"/>
              <a:t>Azure</a:t>
            </a:r>
            <a:r>
              <a:rPr lang="sv-SE"/>
              <a:t> Standard </a:t>
            </a:r>
            <a:r>
              <a:rPr lang="sv-SE" err="1"/>
              <a:t>Load</a:t>
            </a:r>
            <a:r>
              <a:rPr lang="sv-SE"/>
              <a:t> </a:t>
            </a:r>
            <a:r>
              <a:rPr lang="sv-SE" err="1"/>
              <a:t>Balancer</a:t>
            </a:r>
            <a:endParaRPr lang="sv-SE"/>
          </a:p>
        </p:txBody>
      </p:sp>
      <p:sp>
        <p:nvSpPr>
          <p:cNvPr id="3" name="Text Placeholder 2">
            <a:extLst>
              <a:ext uri="{FF2B5EF4-FFF2-40B4-BE49-F238E27FC236}">
                <a16:creationId xmlns:a16="http://schemas.microsoft.com/office/drawing/2014/main" id="{DFEDD4C9-3200-FA4C-B630-6C0BB63D3DB0}"/>
              </a:ext>
            </a:extLst>
          </p:cNvPr>
          <p:cNvSpPr>
            <a:spLocks noGrp="1"/>
          </p:cNvSpPr>
          <p:nvPr>
            <p:ph type="body" sz="quarter" idx="15"/>
          </p:nvPr>
        </p:nvSpPr>
        <p:spPr/>
        <p:txBody>
          <a:bodyPr/>
          <a:lstStyle/>
          <a:p>
            <a:r>
              <a:rPr lang="en-US"/>
              <a:t>Resources</a:t>
            </a:r>
          </a:p>
        </p:txBody>
      </p:sp>
    </p:spTree>
    <p:extLst>
      <p:ext uri="{BB962C8B-B14F-4D97-AF65-F5344CB8AC3E}">
        <p14:creationId xmlns:p14="http://schemas.microsoft.com/office/powerpoint/2010/main" val="3688053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D5CA6-BDE6-554E-B7A6-E717B0A018D7}"/>
              </a:ext>
            </a:extLst>
          </p:cNvPr>
          <p:cNvSpPr>
            <a:spLocks noGrp="1"/>
          </p:cNvSpPr>
          <p:nvPr>
            <p:ph type="ctrTitle"/>
          </p:nvPr>
        </p:nvSpPr>
        <p:spPr/>
        <p:txBody>
          <a:bodyPr/>
          <a:lstStyle/>
          <a:p>
            <a:r>
              <a:rPr lang="en-US"/>
              <a:t>Active Active</a:t>
            </a:r>
            <a:br>
              <a:rPr lang="en-US"/>
            </a:br>
            <a:r>
              <a:rPr lang="en-US"/>
              <a:t>with Standard Load Balancer</a:t>
            </a:r>
          </a:p>
        </p:txBody>
      </p:sp>
    </p:spTree>
    <p:extLst>
      <p:ext uri="{BB962C8B-B14F-4D97-AF65-F5344CB8AC3E}">
        <p14:creationId xmlns:p14="http://schemas.microsoft.com/office/powerpoint/2010/main" val="3537971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a:xfrm>
            <a:off x="118728" y="6858000"/>
            <a:ext cx="3863626" cy="4351338"/>
          </a:xfrm>
        </p:spPr>
        <p:txBody>
          <a:bodyPr/>
          <a:lstStyle/>
          <a:p>
            <a:pPr marL="0" indent="0">
              <a:buNone/>
            </a:pPr>
            <a:r>
              <a:rPr lang="en-US"/>
              <a:t>Disadvantages</a:t>
            </a:r>
          </a:p>
          <a:p>
            <a:r>
              <a:rPr lang="en-US"/>
              <a:t>VPN</a:t>
            </a:r>
          </a:p>
          <a:p>
            <a:r>
              <a:rPr lang="en-US"/>
              <a:t>NAT behind each member</a:t>
            </a:r>
          </a:p>
          <a:p>
            <a:endParaRPr lang="en-US"/>
          </a:p>
          <a:p>
            <a:endParaRPr lang="en-US"/>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Active </a:t>
            </a:r>
            <a:r>
              <a:rPr lang="sv-SE" err="1"/>
              <a:t>with</a:t>
            </a:r>
            <a:r>
              <a:rPr lang="sv-SE"/>
              <a:t> </a:t>
            </a:r>
            <a:r>
              <a:rPr lang="sv-SE" err="1"/>
              <a:t>Azure</a:t>
            </a:r>
            <a:r>
              <a:rPr lang="sv-SE"/>
              <a:t> Standard </a:t>
            </a:r>
            <a:r>
              <a:rPr lang="sv-SE" err="1"/>
              <a:t>Load</a:t>
            </a:r>
            <a:r>
              <a:rPr lang="sv-SE"/>
              <a:t> </a:t>
            </a:r>
            <a:r>
              <a:rPr lang="sv-SE" err="1"/>
              <a:t>Balancer</a:t>
            </a:r>
            <a:endParaRPr lang="sv-SE"/>
          </a:p>
        </p:txBody>
      </p:sp>
      <p:grpSp>
        <p:nvGrpSpPr>
          <p:cNvPr id="16" name="Group 8">
            <a:extLst>
              <a:ext uri="{FF2B5EF4-FFF2-40B4-BE49-F238E27FC236}">
                <a16:creationId xmlns:a16="http://schemas.microsoft.com/office/drawing/2014/main" id="{A694DC32-E399-0C4E-AF0B-D5995FC43278}"/>
              </a:ext>
            </a:extLst>
          </p:cNvPr>
          <p:cNvGrpSpPr>
            <a:grpSpLocks/>
          </p:cNvGrpSpPr>
          <p:nvPr/>
        </p:nvGrpSpPr>
        <p:grpSpPr bwMode="auto">
          <a:xfrm>
            <a:off x="2095286" y="1468898"/>
            <a:ext cx="1541328" cy="917669"/>
            <a:chOff x="3731381" y="3981784"/>
            <a:chExt cx="707235" cy="455950"/>
          </a:xfrm>
        </p:grpSpPr>
        <p:pic>
          <p:nvPicPr>
            <p:cNvPr id="17" name="Picture 70">
              <a:extLst>
                <a:ext uri="{FF2B5EF4-FFF2-40B4-BE49-F238E27FC236}">
                  <a16:creationId xmlns:a16="http://schemas.microsoft.com/office/drawing/2014/main" id="{E2C96EF4-AE7D-5646-B8D9-8214114A80C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31381" y="3981784"/>
              <a:ext cx="707235" cy="455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Box 72">
              <a:extLst>
                <a:ext uri="{FF2B5EF4-FFF2-40B4-BE49-F238E27FC236}">
                  <a16:creationId xmlns:a16="http://schemas.microsoft.com/office/drawing/2014/main" id="{7FBAF4D9-1B19-4F41-A655-6071B28BA39C}"/>
                </a:ext>
              </a:extLst>
            </p:cNvPr>
            <p:cNvSpPr txBox="1">
              <a:spLocks noChangeArrowheads="1"/>
            </p:cNvSpPr>
            <p:nvPr/>
          </p:nvSpPr>
          <p:spPr bwMode="auto">
            <a:xfrm>
              <a:off x="3773055" y="4149676"/>
              <a:ext cx="618676" cy="1146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900" b="1">
                <a:solidFill>
                  <a:schemeClr val="bg1"/>
                </a:solidFill>
                <a:cs typeface="Helvetica 55 Roman" charset="0"/>
              </a:endParaRPr>
            </a:p>
          </p:txBody>
        </p:sp>
      </p:grpSp>
      <p:pic>
        <p:nvPicPr>
          <p:cNvPr id="23" name="Picture 22" descr="azure-1.emf">
            <a:extLst>
              <a:ext uri="{FF2B5EF4-FFF2-40B4-BE49-F238E27FC236}">
                <a16:creationId xmlns:a16="http://schemas.microsoft.com/office/drawing/2014/main" id="{BF05A5CF-D103-5949-9D79-897D7B7345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6949" y="1134768"/>
            <a:ext cx="1126473" cy="596984"/>
          </a:xfrm>
          <a:prstGeom prst="rect">
            <a:avLst/>
          </a:prstGeom>
        </p:spPr>
      </p:pic>
      <p:pic>
        <p:nvPicPr>
          <p:cNvPr id="35" name="Picture 34">
            <a:extLst>
              <a:ext uri="{FF2B5EF4-FFF2-40B4-BE49-F238E27FC236}">
                <a16:creationId xmlns:a16="http://schemas.microsoft.com/office/drawing/2014/main" id="{3B28BD87-C41B-004E-A672-AAF785C86E06}"/>
              </a:ext>
            </a:extLst>
          </p:cNvPr>
          <p:cNvPicPr>
            <a:picLocks noChangeAspect="1"/>
          </p:cNvPicPr>
          <p:nvPr/>
        </p:nvPicPr>
        <p:blipFill>
          <a:blip r:embed="rId5"/>
          <a:stretch>
            <a:fillRect/>
          </a:stretch>
        </p:blipFill>
        <p:spPr>
          <a:xfrm>
            <a:off x="2850832" y="5223094"/>
            <a:ext cx="574424" cy="574424"/>
          </a:xfrm>
          <a:prstGeom prst="rect">
            <a:avLst/>
          </a:prstGeom>
        </p:spPr>
      </p:pic>
      <p:sp>
        <p:nvSpPr>
          <p:cNvPr id="50" name="Rectangle 49">
            <a:extLst>
              <a:ext uri="{FF2B5EF4-FFF2-40B4-BE49-F238E27FC236}">
                <a16:creationId xmlns:a16="http://schemas.microsoft.com/office/drawing/2014/main" id="{BCE0CCCA-0184-014C-92AB-9B7C6122B352}"/>
              </a:ext>
            </a:extLst>
          </p:cNvPr>
          <p:cNvSpPr/>
          <p:nvPr/>
        </p:nvSpPr>
        <p:spPr>
          <a:xfrm>
            <a:off x="3361934" y="1943331"/>
            <a:ext cx="6021640" cy="344351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51" name="TextBox 50">
            <a:extLst>
              <a:ext uri="{FF2B5EF4-FFF2-40B4-BE49-F238E27FC236}">
                <a16:creationId xmlns:a16="http://schemas.microsoft.com/office/drawing/2014/main" id="{395517B3-F8A4-3540-A3A5-F7E13F726D65}"/>
              </a:ext>
            </a:extLst>
          </p:cNvPr>
          <p:cNvSpPr txBox="1"/>
          <p:nvPr/>
        </p:nvSpPr>
        <p:spPr>
          <a:xfrm>
            <a:off x="3487041" y="5078595"/>
            <a:ext cx="1643591" cy="245837"/>
          </a:xfrm>
          <a:prstGeom prst="rect">
            <a:avLst/>
          </a:prstGeom>
          <a:noFill/>
        </p:spPr>
        <p:txBody>
          <a:bodyPr wrap="square" rtlCol="0">
            <a:spAutoFit/>
          </a:bodyPr>
          <a:lstStyle/>
          <a:p>
            <a:pPr defTabSz="457189">
              <a:lnSpc>
                <a:spcPct val="95000"/>
              </a:lnSpc>
              <a:spcAft>
                <a:spcPts val="600"/>
              </a:spcAft>
            </a:pPr>
            <a:r>
              <a:rPr lang="sv-SE" sz="1050" dirty="0" err="1">
                <a:cs typeface="Arial" panose="020B0604020202020204" pitchFamily="34" charset="0"/>
              </a:rPr>
              <a:t>Virtual</a:t>
            </a:r>
            <a:r>
              <a:rPr lang="sv-SE" sz="1050" dirty="0">
                <a:cs typeface="Arial" panose="020B0604020202020204" pitchFamily="34" charset="0"/>
              </a:rPr>
              <a:t> Network - VNET</a:t>
            </a:r>
          </a:p>
        </p:txBody>
      </p:sp>
      <p:sp>
        <p:nvSpPr>
          <p:cNvPr id="74" name="TextBox 73">
            <a:extLst>
              <a:ext uri="{FF2B5EF4-FFF2-40B4-BE49-F238E27FC236}">
                <a16:creationId xmlns:a16="http://schemas.microsoft.com/office/drawing/2014/main" id="{4FECD845-E11D-624E-AC90-987CFBA104A0}"/>
              </a:ext>
            </a:extLst>
          </p:cNvPr>
          <p:cNvSpPr txBox="1"/>
          <p:nvPr/>
        </p:nvSpPr>
        <p:spPr>
          <a:xfrm>
            <a:off x="3553960" y="2068886"/>
            <a:ext cx="1281548"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External</a:t>
            </a:r>
            <a:endParaRPr lang="sv-SE" sz="1050">
              <a:cs typeface="Arial" panose="020B0604020202020204" pitchFamily="34" charset="0"/>
            </a:endParaRPr>
          </a:p>
        </p:txBody>
      </p:sp>
      <p:sp>
        <p:nvSpPr>
          <p:cNvPr id="86" name="TextBox 85">
            <a:extLst>
              <a:ext uri="{FF2B5EF4-FFF2-40B4-BE49-F238E27FC236}">
                <a16:creationId xmlns:a16="http://schemas.microsoft.com/office/drawing/2014/main" id="{D7A99D2E-F37F-C44F-BE0E-6AEB513718F5}"/>
              </a:ext>
            </a:extLst>
          </p:cNvPr>
          <p:cNvSpPr txBox="1"/>
          <p:nvPr/>
        </p:nvSpPr>
        <p:spPr>
          <a:xfrm>
            <a:off x="5479417" y="2064087"/>
            <a:ext cx="1148232"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Internal</a:t>
            </a:r>
            <a:endParaRPr lang="sv-SE" sz="1050">
              <a:cs typeface="Arial" panose="020B0604020202020204" pitchFamily="34" charset="0"/>
            </a:endParaRPr>
          </a:p>
        </p:txBody>
      </p:sp>
      <p:sp>
        <p:nvSpPr>
          <p:cNvPr id="91" name="Rectangle 90">
            <a:extLst>
              <a:ext uri="{FF2B5EF4-FFF2-40B4-BE49-F238E27FC236}">
                <a16:creationId xmlns:a16="http://schemas.microsoft.com/office/drawing/2014/main" id="{DC77EBCE-FCC0-6346-8E72-F1C82C5F192C}"/>
              </a:ext>
            </a:extLst>
          </p:cNvPr>
          <p:cNvSpPr/>
          <p:nvPr/>
        </p:nvSpPr>
        <p:spPr>
          <a:xfrm>
            <a:off x="7421998" y="2049865"/>
            <a:ext cx="1754965" cy="13645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92" name="TextBox 91">
            <a:extLst>
              <a:ext uri="{FF2B5EF4-FFF2-40B4-BE49-F238E27FC236}">
                <a16:creationId xmlns:a16="http://schemas.microsoft.com/office/drawing/2014/main" id="{946E588A-7FB0-6A42-82F7-99BBC275AEE0}"/>
              </a:ext>
            </a:extLst>
          </p:cNvPr>
          <p:cNvSpPr txBox="1"/>
          <p:nvPr/>
        </p:nvSpPr>
        <p:spPr>
          <a:xfrm>
            <a:off x="7440134" y="2052999"/>
            <a:ext cx="1311515"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backend</a:t>
            </a:r>
            <a:r>
              <a:rPr lang="sv-SE" sz="1050">
                <a:cs typeface="Arial" panose="020B0604020202020204" pitchFamily="34" charset="0"/>
              </a:rPr>
              <a:t> 1</a:t>
            </a:r>
          </a:p>
        </p:txBody>
      </p:sp>
      <p:pic>
        <p:nvPicPr>
          <p:cNvPr id="93" name="Picture 6" descr="Generic_VM_Flat.png">
            <a:extLst>
              <a:ext uri="{FF2B5EF4-FFF2-40B4-BE49-F238E27FC236}">
                <a16:creationId xmlns:a16="http://schemas.microsoft.com/office/drawing/2014/main" id="{863CECEB-1591-534F-9BFB-9E50AA64D8F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130627" y="2395120"/>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4" name="Picture 6" descr="Generic_VM_Flat.png">
            <a:extLst>
              <a:ext uri="{FF2B5EF4-FFF2-40B4-BE49-F238E27FC236}">
                <a16:creationId xmlns:a16="http://schemas.microsoft.com/office/drawing/2014/main" id="{6B841928-4A15-AE47-B8C9-82F17B0BD4E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047659" y="2497650"/>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a:extLst>
              <a:ext uri="{FF2B5EF4-FFF2-40B4-BE49-F238E27FC236}">
                <a16:creationId xmlns:a16="http://schemas.microsoft.com/office/drawing/2014/main" id="{DF16C4A1-B7AA-854B-90D1-2C12887152A7}"/>
              </a:ext>
            </a:extLst>
          </p:cNvPr>
          <p:cNvSpPr/>
          <p:nvPr/>
        </p:nvSpPr>
        <p:spPr>
          <a:xfrm rot="2699826">
            <a:off x="-1037644" y="4165473"/>
            <a:ext cx="309532" cy="3322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7"/>
          <a:stretch>
            <a:fillRect/>
          </a:stretch>
        </p:blipFill>
        <p:spPr>
          <a:xfrm>
            <a:off x="-1100769" y="3537169"/>
            <a:ext cx="479569" cy="479569"/>
          </a:xfrm>
          <a:prstGeom prst="rect">
            <a:avLst/>
          </a:prstGeom>
        </p:spPr>
      </p:pic>
      <p:sp>
        <p:nvSpPr>
          <p:cNvPr id="95" name="Rectangle 94">
            <a:extLst>
              <a:ext uri="{FF2B5EF4-FFF2-40B4-BE49-F238E27FC236}">
                <a16:creationId xmlns:a16="http://schemas.microsoft.com/office/drawing/2014/main" id="{C857E375-10EB-234D-9E3E-B0C9C4D22838}"/>
              </a:ext>
            </a:extLst>
          </p:cNvPr>
          <p:cNvSpPr/>
          <p:nvPr/>
        </p:nvSpPr>
        <p:spPr>
          <a:xfrm>
            <a:off x="5485934" y="2049864"/>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98" name="Rectangle 97">
            <a:extLst>
              <a:ext uri="{FF2B5EF4-FFF2-40B4-BE49-F238E27FC236}">
                <a16:creationId xmlns:a16="http://schemas.microsoft.com/office/drawing/2014/main" id="{074A8CA9-68EF-E046-BABF-7D9983CAFB51}"/>
              </a:ext>
            </a:extLst>
          </p:cNvPr>
          <p:cNvSpPr/>
          <p:nvPr/>
        </p:nvSpPr>
        <p:spPr>
          <a:xfrm>
            <a:off x="3566773" y="2049765"/>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99" name="Picture 6" descr="Generic_VM_Flat.png">
            <a:extLst>
              <a:ext uri="{FF2B5EF4-FFF2-40B4-BE49-F238E27FC236}">
                <a16:creationId xmlns:a16="http://schemas.microsoft.com/office/drawing/2014/main" id="{4AD1FC16-EAB3-4D4F-A006-28FCF207DAD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121341" y="1824096"/>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8" name="Picture 117">
            <a:extLst>
              <a:ext uri="{FF2B5EF4-FFF2-40B4-BE49-F238E27FC236}">
                <a16:creationId xmlns:a16="http://schemas.microsoft.com/office/drawing/2014/main" id="{43037D76-C165-2940-8BAD-CB755E74D8BC}"/>
              </a:ext>
            </a:extLst>
          </p:cNvPr>
          <p:cNvPicPr>
            <a:picLocks noChangeAspect="1"/>
          </p:cNvPicPr>
          <p:nvPr/>
        </p:nvPicPr>
        <p:blipFill>
          <a:blip r:embed="rId8"/>
          <a:stretch>
            <a:fillRect/>
          </a:stretch>
        </p:blipFill>
        <p:spPr>
          <a:xfrm>
            <a:off x="7452760" y="3124957"/>
            <a:ext cx="249848" cy="250894"/>
          </a:xfrm>
          <a:prstGeom prst="rect">
            <a:avLst/>
          </a:prstGeom>
        </p:spPr>
      </p:pic>
      <p:pic>
        <p:nvPicPr>
          <p:cNvPr id="120" name="Picture 119" descr="azure-logo.emf">
            <a:extLst>
              <a:ext uri="{FF2B5EF4-FFF2-40B4-BE49-F238E27FC236}">
                <a16:creationId xmlns:a16="http://schemas.microsoft.com/office/drawing/2014/main" id="{ECBD1765-F0A0-C34F-B3A3-F4A2830125D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61466" y="5365254"/>
            <a:ext cx="370754" cy="290103"/>
          </a:xfrm>
          <a:prstGeom prst="rect">
            <a:avLst/>
          </a:prstGeom>
        </p:spPr>
      </p:pic>
      <p:pic>
        <p:nvPicPr>
          <p:cNvPr id="46" name="Picture 45">
            <a:extLst>
              <a:ext uri="{FF2B5EF4-FFF2-40B4-BE49-F238E27FC236}">
                <a16:creationId xmlns:a16="http://schemas.microsoft.com/office/drawing/2014/main" id="{B4561664-C1F6-104D-A7A0-B0C1F2280B92}"/>
              </a:ext>
            </a:extLst>
          </p:cNvPr>
          <p:cNvPicPr>
            <a:picLocks noChangeAspect="1"/>
          </p:cNvPicPr>
          <p:nvPr/>
        </p:nvPicPr>
        <p:blipFill>
          <a:blip r:embed="rId7"/>
          <a:stretch>
            <a:fillRect/>
          </a:stretch>
        </p:blipFill>
        <p:spPr>
          <a:xfrm>
            <a:off x="-1130627" y="3018521"/>
            <a:ext cx="461433" cy="461433"/>
          </a:xfrm>
          <a:prstGeom prst="rect">
            <a:avLst/>
          </a:prstGeom>
        </p:spPr>
      </p:pic>
      <p:pic>
        <p:nvPicPr>
          <p:cNvPr id="48" name="Picture 276">
            <a:extLst>
              <a:ext uri="{FF2B5EF4-FFF2-40B4-BE49-F238E27FC236}">
                <a16:creationId xmlns:a16="http://schemas.microsoft.com/office/drawing/2014/main" id="{BA2859AE-615C-8B41-80B3-124F6D825AB1}"/>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182689" y="2866807"/>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9" name="Rectangle 48">
            <a:extLst>
              <a:ext uri="{FF2B5EF4-FFF2-40B4-BE49-F238E27FC236}">
                <a16:creationId xmlns:a16="http://schemas.microsoft.com/office/drawing/2014/main" id="{D19CA5F9-F1EF-2446-9BE0-7509F89FD787}"/>
              </a:ext>
            </a:extLst>
          </p:cNvPr>
          <p:cNvSpPr/>
          <p:nvPr/>
        </p:nvSpPr>
        <p:spPr>
          <a:xfrm>
            <a:off x="7421996" y="3519239"/>
            <a:ext cx="1754965" cy="13646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52" name="Picture 51">
            <a:extLst>
              <a:ext uri="{FF2B5EF4-FFF2-40B4-BE49-F238E27FC236}">
                <a16:creationId xmlns:a16="http://schemas.microsoft.com/office/drawing/2014/main" id="{07E89577-1719-DA47-B430-6531D05F3999}"/>
              </a:ext>
            </a:extLst>
          </p:cNvPr>
          <p:cNvPicPr>
            <a:picLocks noChangeAspect="1"/>
          </p:cNvPicPr>
          <p:nvPr/>
        </p:nvPicPr>
        <p:blipFill>
          <a:blip r:embed="rId8"/>
          <a:stretch>
            <a:fillRect/>
          </a:stretch>
        </p:blipFill>
        <p:spPr>
          <a:xfrm>
            <a:off x="7452760" y="4588034"/>
            <a:ext cx="249848" cy="250894"/>
          </a:xfrm>
          <a:prstGeom prst="rect">
            <a:avLst/>
          </a:prstGeom>
        </p:spPr>
      </p:pic>
      <p:sp>
        <p:nvSpPr>
          <p:cNvPr id="53" name="TextBox 52">
            <a:extLst>
              <a:ext uri="{FF2B5EF4-FFF2-40B4-BE49-F238E27FC236}">
                <a16:creationId xmlns:a16="http://schemas.microsoft.com/office/drawing/2014/main" id="{B6164201-8AC5-7445-95F3-C63A2940873B}"/>
              </a:ext>
            </a:extLst>
          </p:cNvPr>
          <p:cNvSpPr txBox="1"/>
          <p:nvPr/>
        </p:nvSpPr>
        <p:spPr>
          <a:xfrm>
            <a:off x="7452760" y="3531023"/>
            <a:ext cx="1311515"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backend</a:t>
            </a:r>
            <a:r>
              <a:rPr lang="sv-SE" sz="1050">
                <a:cs typeface="Arial" panose="020B0604020202020204" pitchFamily="34" charset="0"/>
              </a:rPr>
              <a:t> 2</a:t>
            </a:r>
          </a:p>
        </p:txBody>
      </p:sp>
      <p:pic>
        <p:nvPicPr>
          <p:cNvPr id="54" name="Picture 6" descr="Generic_VM_Flat.png">
            <a:extLst>
              <a:ext uri="{FF2B5EF4-FFF2-40B4-BE49-F238E27FC236}">
                <a16:creationId xmlns:a16="http://schemas.microsoft.com/office/drawing/2014/main" id="{8282740D-72CE-554F-9722-D6708317C82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047660" y="3971338"/>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4" name="Picture 276">
            <a:extLst>
              <a:ext uri="{FF2B5EF4-FFF2-40B4-BE49-F238E27FC236}">
                <a16:creationId xmlns:a16="http://schemas.microsoft.com/office/drawing/2014/main" id="{E474BB94-EB17-7D46-9425-C752FA4ADB79}"/>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182689" y="3483296"/>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6" name="Picture 35">
            <a:extLst>
              <a:ext uri="{FF2B5EF4-FFF2-40B4-BE49-F238E27FC236}">
                <a16:creationId xmlns:a16="http://schemas.microsoft.com/office/drawing/2014/main" id="{E856106E-2779-F046-9F24-D628F4E06EB4}"/>
              </a:ext>
            </a:extLst>
          </p:cNvPr>
          <p:cNvPicPr>
            <a:picLocks noChangeAspect="1"/>
          </p:cNvPicPr>
          <p:nvPr/>
        </p:nvPicPr>
        <p:blipFill>
          <a:blip r:embed="rId7"/>
          <a:stretch>
            <a:fillRect/>
          </a:stretch>
        </p:blipFill>
        <p:spPr>
          <a:xfrm>
            <a:off x="6141151" y="3192508"/>
            <a:ext cx="461433" cy="461433"/>
          </a:xfrm>
          <a:prstGeom prst="rect">
            <a:avLst/>
          </a:prstGeom>
        </p:spPr>
      </p:pic>
      <p:pic>
        <p:nvPicPr>
          <p:cNvPr id="37" name="Picture 36">
            <a:extLst>
              <a:ext uri="{FF2B5EF4-FFF2-40B4-BE49-F238E27FC236}">
                <a16:creationId xmlns:a16="http://schemas.microsoft.com/office/drawing/2014/main" id="{803A074B-0705-C94A-8E74-84AD3DCBB1F5}"/>
              </a:ext>
            </a:extLst>
          </p:cNvPr>
          <p:cNvPicPr>
            <a:picLocks noChangeAspect="1"/>
          </p:cNvPicPr>
          <p:nvPr/>
        </p:nvPicPr>
        <p:blipFill>
          <a:blip r:embed="rId7"/>
          <a:stretch>
            <a:fillRect/>
          </a:stretch>
        </p:blipFill>
        <p:spPr>
          <a:xfrm>
            <a:off x="4236501" y="3192507"/>
            <a:ext cx="461433" cy="461433"/>
          </a:xfrm>
          <a:prstGeom prst="rect">
            <a:avLst/>
          </a:prstGeom>
        </p:spPr>
      </p:pic>
      <p:pic>
        <p:nvPicPr>
          <p:cNvPr id="38" name="Picture 276">
            <a:extLst>
              <a:ext uri="{FF2B5EF4-FFF2-40B4-BE49-F238E27FC236}">
                <a16:creationId xmlns:a16="http://schemas.microsoft.com/office/drawing/2014/main" id="{AACB1999-6026-F444-9DA3-A948319E73FB}"/>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795931" y="1046697"/>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192594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9E747AC-548B-CB40-BB45-21DD96747663}"/>
              </a:ext>
            </a:extLst>
          </p:cNvPr>
          <p:cNvSpPr>
            <a:spLocks noGrp="1"/>
          </p:cNvSpPr>
          <p:nvPr>
            <p:ph sz="half" idx="1"/>
          </p:nvPr>
        </p:nvSpPr>
        <p:spPr/>
        <p:txBody>
          <a:bodyPr/>
          <a:lstStyle/>
          <a:p>
            <a:r>
              <a:rPr lang="en-US" dirty="0"/>
              <a:t>Microsoft offers different SLA’s on the platform depending on the used technology. </a:t>
            </a:r>
          </a:p>
          <a:p>
            <a:pPr lvl="1"/>
            <a:r>
              <a:rPr lang="en-US" dirty="0"/>
              <a:t>Single VM with Premium storage: 99.9%</a:t>
            </a:r>
          </a:p>
          <a:p>
            <a:pPr lvl="1"/>
            <a:r>
              <a:rPr lang="en-US" dirty="0"/>
              <a:t>Availability Set (different rack and power): 99,95%</a:t>
            </a:r>
          </a:p>
          <a:p>
            <a:pPr lvl="1"/>
            <a:r>
              <a:rPr lang="en-US" dirty="0"/>
              <a:t>Availability Zone (different datacenter in the same region: 99,99%</a:t>
            </a:r>
          </a:p>
          <a:p>
            <a:pPr lvl="1"/>
            <a:endParaRPr lang="en-US" dirty="0"/>
          </a:p>
          <a:p>
            <a:r>
              <a:rPr lang="en-US" dirty="0"/>
              <a:t>Maintenance to the hosts of the VM’s is performed from time to time. </a:t>
            </a:r>
          </a:p>
          <a:p>
            <a:pPr lvl="1"/>
            <a:r>
              <a:rPr lang="en-US" dirty="0"/>
              <a:t>Microsoft provides you notifications when a reboot is required and a self-service time window when this reboot needs to happen. After this time window </a:t>
            </a:r>
            <a:r>
              <a:rPr lang="en-US"/>
              <a:t>and no reboot happened, </a:t>
            </a:r>
            <a:r>
              <a:rPr lang="en-US" dirty="0"/>
              <a:t>Microsoft will schedule this maintenance themselves.</a:t>
            </a:r>
          </a:p>
          <a:p>
            <a:pPr lvl="1"/>
            <a:r>
              <a:rPr lang="en-US" dirty="0"/>
              <a:t>https://</a:t>
            </a:r>
            <a:r>
              <a:rPr lang="en-US" dirty="0" err="1"/>
              <a:t>docs.microsoft.com</a:t>
            </a:r>
            <a:r>
              <a:rPr lang="en-US" dirty="0"/>
              <a:t>/</a:t>
            </a:r>
            <a:r>
              <a:rPr lang="en-US" dirty="0" err="1"/>
              <a:t>en</a:t>
            </a:r>
            <a:r>
              <a:rPr lang="en-US" dirty="0"/>
              <a:t>-us/azure/virtual-machines/</a:t>
            </a:r>
            <a:r>
              <a:rPr lang="en-US" dirty="0" err="1"/>
              <a:t>linux</a:t>
            </a:r>
            <a:r>
              <a:rPr lang="en-US" dirty="0"/>
              <a:t>/maintenance-notifications</a:t>
            </a:r>
          </a:p>
          <a:p>
            <a:endParaRPr lang="en-US" dirty="0"/>
          </a:p>
          <a:p>
            <a:endParaRPr lang="en-US" dirty="0"/>
          </a:p>
        </p:txBody>
      </p:sp>
      <p:sp>
        <p:nvSpPr>
          <p:cNvPr id="3" name="Title 2">
            <a:extLst>
              <a:ext uri="{FF2B5EF4-FFF2-40B4-BE49-F238E27FC236}">
                <a16:creationId xmlns:a16="http://schemas.microsoft.com/office/drawing/2014/main" id="{BEF6315E-6490-244B-AC46-F08C4EF96B0B}"/>
              </a:ext>
            </a:extLst>
          </p:cNvPr>
          <p:cNvSpPr>
            <a:spLocks noGrp="1"/>
          </p:cNvSpPr>
          <p:nvPr>
            <p:ph type="title"/>
          </p:nvPr>
        </p:nvSpPr>
        <p:spPr/>
        <p:txBody>
          <a:bodyPr/>
          <a:lstStyle/>
          <a:p>
            <a:r>
              <a:rPr lang="sv-SE" err="1"/>
              <a:t>High</a:t>
            </a:r>
            <a:r>
              <a:rPr lang="sv-SE"/>
              <a:t> </a:t>
            </a:r>
            <a:r>
              <a:rPr lang="sv-SE" err="1"/>
              <a:t>availability</a:t>
            </a:r>
            <a:r>
              <a:rPr lang="sv-SE"/>
              <a:t> and </a:t>
            </a:r>
            <a:r>
              <a:rPr lang="sv-SE" err="1"/>
              <a:t>resiliency</a:t>
            </a:r>
            <a:r>
              <a:rPr lang="sv-SE"/>
              <a:t> </a:t>
            </a:r>
            <a:endParaRPr lang="en-US"/>
          </a:p>
        </p:txBody>
      </p:sp>
      <p:sp>
        <p:nvSpPr>
          <p:cNvPr id="4" name="Text Placeholder 3">
            <a:extLst>
              <a:ext uri="{FF2B5EF4-FFF2-40B4-BE49-F238E27FC236}">
                <a16:creationId xmlns:a16="http://schemas.microsoft.com/office/drawing/2014/main" id="{9050E1D4-B10B-FC40-8DF5-ABC52BB21830}"/>
              </a:ext>
            </a:extLst>
          </p:cNvPr>
          <p:cNvSpPr>
            <a:spLocks noGrp="1"/>
          </p:cNvSpPr>
          <p:nvPr>
            <p:ph type="body" sz="quarter" idx="15"/>
          </p:nvPr>
        </p:nvSpPr>
        <p:spPr/>
        <p:txBody>
          <a:bodyPr/>
          <a:lstStyle/>
          <a:p>
            <a:r>
              <a:rPr lang="en-US"/>
              <a:t>SLA offered by the platform</a:t>
            </a:r>
          </a:p>
        </p:txBody>
      </p:sp>
    </p:spTree>
    <p:extLst>
      <p:ext uri="{BB962C8B-B14F-4D97-AF65-F5344CB8AC3E}">
        <p14:creationId xmlns:p14="http://schemas.microsoft.com/office/powerpoint/2010/main" val="373432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pPr lvl="1"/>
            <a:endParaRPr lang="en-US" sz="1000"/>
          </a:p>
          <a:p>
            <a:r>
              <a:rPr lang="en-US"/>
              <a:t>North-south traffic inspection</a:t>
            </a:r>
          </a:p>
          <a:p>
            <a:r>
              <a:rPr lang="en-US"/>
              <a:t>East-west traffic inspection</a:t>
            </a:r>
          </a:p>
          <a:p>
            <a:r>
              <a:rPr lang="en-US"/>
              <a:t>ExpressRoute traffic inspection</a:t>
            </a:r>
          </a:p>
          <a:p>
            <a:r>
              <a:rPr lang="en-US"/>
              <a:t>Vertical scaling</a:t>
            </a:r>
          </a:p>
          <a:p>
            <a:endParaRPr lang="en-US" sz="14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Active </a:t>
            </a:r>
            <a:r>
              <a:rPr lang="sv-SE" err="1"/>
              <a:t>with</a:t>
            </a:r>
            <a:r>
              <a:rPr lang="sv-SE"/>
              <a:t> </a:t>
            </a:r>
            <a:r>
              <a:rPr lang="sv-SE" err="1"/>
              <a:t>Azure</a:t>
            </a:r>
            <a:r>
              <a:rPr lang="sv-SE"/>
              <a:t> Standard </a:t>
            </a:r>
            <a:r>
              <a:rPr lang="sv-SE" err="1"/>
              <a:t>Load</a:t>
            </a:r>
            <a:r>
              <a:rPr lang="sv-SE"/>
              <a:t> </a:t>
            </a:r>
            <a:r>
              <a:rPr lang="sv-SE" err="1"/>
              <a:t>Balancer</a:t>
            </a:r>
            <a:endParaRPr lang="sv-SE"/>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Use cases</a:t>
            </a:r>
          </a:p>
        </p:txBody>
      </p:sp>
      <p:pic>
        <p:nvPicPr>
          <p:cNvPr id="93" name="Picture 6" descr="Generic_VM_Flat.png">
            <a:extLst>
              <a:ext uri="{FF2B5EF4-FFF2-40B4-BE49-F238E27FC236}">
                <a16:creationId xmlns:a16="http://schemas.microsoft.com/office/drawing/2014/main" id="{863CECEB-1591-534F-9BFB-9E50AA64D8F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30627" y="2395120"/>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a:extLst>
              <a:ext uri="{FF2B5EF4-FFF2-40B4-BE49-F238E27FC236}">
                <a16:creationId xmlns:a16="http://schemas.microsoft.com/office/drawing/2014/main" id="{DF16C4A1-B7AA-854B-90D1-2C12887152A7}"/>
              </a:ext>
            </a:extLst>
          </p:cNvPr>
          <p:cNvSpPr/>
          <p:nvPr/>
        </p:nvSpPr>
        <p:spPr>
          <a:xfrm rot="2699826">
            <a:off x="-1037644" y="4165473"/>
            <a:ext cx="309532" cy="3322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4"/>
          <a:stretch>
            <a:fillRect/>
          </a:stretch>
        </p:blipFill>
        <p:spPr>
          <a:xfrm>
            <a:off x="-1100769" y="3537169"/>
            <a:ext cx="479569" cy="479569"/>
          </a:xfrm>
          <a:prstGeom prst="rect">
            <a:avLst/>
          </a:prstGeom>
        </p:spPr>
      </p:pic>
      <p:pic>
        <p:nvPicPr>
          <p:cNvPr id="99" name="Picture 6" descr="Generic_VM_Flat.png">
            <a:extLst>
              <a:ext uri="{FF2B5EF4-FFF2-40B4-BE49-F238E27FC236}">
                <a16:creationId xmlns:a16="http://schemas.microsoft.com/office/drawing/2014/main" id="{4AD1FC16-EAB3-4D4F-A006-28FCF207DAD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21341" y="1824096"/>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335053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1800"/>
              <a:t>Deployment requires a 2 NIC </a:t>
            </a:r>
            <a:r>
              <a:rPr lang="en-US" sz="1800" err="1"/>
              <a:t>vm’s</a:t>
            </a:r>
            <a:r>
              <a:rPr lang="en-US" sz="1800"/>
              <a:t>. A license supporting lower number of CPU’s can be used and will only use the number of CPU’s supported for the license</a:t>
            </a:r>
          </a:p>
          <a:p>
            <a:r>
              <a:rPr lang="en-US" sz="1800"/>
              <a:t>Failover time is defined by the failover detection of the Load Balancer. A probe fail time is 5 seconds and it has to fail 2 times. This results in a failover time of around 10-15 seconds</a:t>
            </a:r>
          </a:p>
          <a:p>
            <a:r>
              <a:rPr lang="en-US" sz="1800"/>
              <a:t>Failover causes sessions to block</a:t>
            </a:r>
          </a:p>
          <a:p>
            <a:r>
              <a:rPr lang="en-US" sz="1800"/>
              <a:t>MGMT is done by default over 2 public IP’s on the external side. This can be move to the internal side</a:t>
            </a:r>
          </a:p>
          <a:p>
            <a:r>
              <a:rPr lang="en-US" sz="1800"/>
              <a:t>Standard public IP’s require a NSG (Any, Any, Allow minimum) on each subnet or interface to function</a:t>
            </a:r>
          </a:p>
          <a:p>
            <a:r>
              <a:rPr lang="en-US" sz="1800"/>
              <a:t>SDN Fabric Connector can be used for dynamic address discovery</a:t>
            </a:r>
          </a:p>
          <a:p>
            <a:r>
              <a:rPr lang="en-US" sz="1800"/>
              <a:t>VPN Setup is complex each node needs to have an active tunnel and ECMP and/or dynamic routing.</a:t>
            </a:r>
          </a:p>
          <a:p>
            <a:r>
              <a:rPr lang="en-US" sz="1800"/>
              <a:t>Azure Load Balancer does not support ICMP, only TCP &amp; UDP are supported</a:t>
            </a:r>
          </a:p>
          <a:p>
            <a:pPr marL="0" indent="0">
              <a:buNone/>
            </a:pPr>
            <a:endParaRPr lang="en-US" sz="18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Active </a:t>
            </a:r>
            <a:r>
              <a:rPr lang="sv-SE" err="1"/>
              <a:t>with</a:t>
            </a:r>
            <a:r>
              <a:rPr lang="sv-SE"/>
              <a:t> </a:t>
            </a:r>
            <a:r>
              <a:rPr lang="sv-SE" err="1"/>
              <a:t>Azure</a:t>
            </a:r>
            <a:r>
              <a:rPr lang="sv-SE"/>
              <a:t> Standard </a:t>
            </a:r>
            <a:r>
              <a:rPr lang="sv-SE" err="1"/>
              <a:t>Load</a:t>
            </a:r>
            <a:r>
              <a:rPr lang="sv-SE"/>
              <a:t> </a:t>
            </a:r>
            <a:r>
              <a:rPr lang="sv-SE" err="1"/>
              <a:t>Balancer</a:t>
            </a:r>
            <a:endParaRPr lang="sv-SE"/>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Caveats</a:t>
            </a:r>
          </a:p>
        </p:txBody>
      </p:sp>
    </p:spTree>
    <p:extLst>
      <p:ext uri="{BB962C8B-B14F-4D97-AF65-F5344CB8AC3E}">
        <p14:creationId xmlns:p14="http://schemas.microsoft.com/office/powerpoint/2010/main" val="895741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1800"/>
              <a:t>Configuration sync:</a:t>
            </a:r>
          </a:p>
          <a:p>
            <a:pPr lvl="1"/>
            <a:r>
              <a:rPr lang="en-US" sz="1400"/>
              <a:t>No by default</a:t>
            </a:r>
          </a:p>
          <a:p>
            <a:pPr lvl="1"/>
            <a:r>
              <a:rPr lang="en-US" sz="1400"/>
              <a:t>Autoscaling config sync: Syncing too much information. (Mantis 0537049)</a:t>
            </a:r>
            <a:endParaRPr lang="en-US" sz="1600"/>
          </a:p>
          <a:p>
            <a:pPr lvl="1"/>
            <a:r>
              <a:rPr lang="en-US" sz="1400" err="1"/>
              <a:t>FortiManager</a:t>
            </a:r>
            <a:r>
              <a:rPr lang="en-US" sz="1400"/>
              <a:t>:  open bug not working in 6.0.4</a:t>
            </a:r>
          </a:p>
          <a:p>
            <a:endParaRPr lang="en-US" sz="1800"/>
          </a:p>
          <a:p>
            <a:pPr marL="0" indent="0">
              <a:buNone/>
            </a:pPr>
            <a:endParaRPr lang="en-US" sz="18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Active </a:t>
            </a:r>
            <a:r>
              <a:rPr lang="sv-SE" err="1"/>
              <a:t>with</a:t>
            </a:r>
            <a:r>
              <a:rPr lang="sv-SE"/>
              <a:t> </a:t>
            </a:r>
            <a:r>
              <a:rPr lang="sv-SE" err="1"/>
              <a:t>Azure</a:t>
            </a:r>
            <a:r>
              <a:rPr lang="sv-SE"/>
              <a:t> Standard </a:t>
            </a:r>
            <a:r>
              <a:rPr lang="sv-SE" err="1"/>
              <a:t>Load</a:t>
            </a:r>
            <a:r>
              <a:rPr lang="sv-SE"/>
              <a:t> </a:t>
            </a:r>
            <a:r>
              <a:rPr lang="sv-SE" err="1"/>
              <a:t>Balancer</a:t>
            </a:r>
            <a:endParaRPr lang="sv-SE"/>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Caveats</a:t>
            </a:r>
          </a:p>
        </p:txBody>
      </p:sp>
      <p:graphicFrame>
        <p:nvGraphicFramePr>
          <p:cNvPr id="3" name="Table 2">
            <a:extLst>
              <a:ext uri="{FF2B5EF4-FFF2-40B4-BE49-F238E27FC236}">
                <a16:creationId xmlns:a16="http://schemas.microsoft.com/office/drawing/2014/main" id="{29AF54FE-FACD-824D-9D9A-832841F83DFD}"/>
              </a:ext>
            </a:extLst>
          </p:cNvPr>
          <p:cNvGraphicFramePr>
            <a:graphicFrameLocks noGrp="1"/>
          </p:cNvGraphicFramePr>
          <p:nvPr>
            <p:extLst>
              <p:ext uri="{D42A27DB-BD31-4B8C-83A1-F6EECF244321}">
                <p14:modId xmlns:p14="http://schemas.microsoft.com/office/powerpoint/2010/main" val="3290617547"/>
              </p:ext>
            </p:extLst>
          </p:nvPr>
        </p:nvGraphicFramePr>
        <p:xfrm>
          <a:off x="8171397" y="3339402"/>
          <a:ext cx="3743325" cy="1403350"/>
        </p:xfrm>
        <a:graphic>
          <a:graphicData uri="http://schemas.openxmlformats.org/drawingml/2006/table">
            <a:tbl>
              <a:tblPr/>
              <a:tblGrid>
                <a:gridCol w="3743325">
                  <a:extLst>
                    <a:ext uri="{9D8B030D-6E8A-4147-A177-3AD203B41FA5}">
                      <a16:colId xmlns:a16="http://schemas.microsoft.com/office/drawing/2014/main" val="2274535390"/>
                    </a:ext>
                  </a:extLst>
                </a:gridCol>
              </a:tblGrid>
              <a:tr h="244475">
                <a:tc>
                  <a:txBody>
                    <a:bodyPr/>
                    <a:lstStyle/>
                    <a:p>
                      <a:pPr>
                        <a:spcAft>
                          <a:spcPts val="0"/>
                        </a:spcAft>
                      </a:pPr>
                      <a:r>
                        <a:rPr lang="sv-SE" sz="1000" i="1">
                          <a:effectLst/>
                          <a:latin typeface="Courier New" panose="02070309020205020404" pitchFamily="49" charset="0"/>
                        </a:rPr>
                        <a:t>synctestfgt-A-18h02 (auto-scale) # show</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434891156"/>
                  </a:ext>
                </a:extLst>
              </a:tr>
              <a:tr h="125730">
                <a:tc>
                  <a:txBody>
                    <a:bodyPr/>
                    <a:lstStyle/>
                    <a:p>
                      <a:pPr>
                        <a:spcAft>
                          <a:spcPts val="0"/>
                        </a:spcAft>
                      </a:pPr>
                      <a:r>
                        <a:rPr lang="sv-SE" sz="1000" i="1">
                          <a:effectLst/>
                          <a:latin typeface="Courier New" panose="02070309020205020404" pitchFamily="49" charset="0"/>
                        </a:rPr>
                        <a:t>config system auto-scale</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50428669"/>
                  </a:ext>
                </a:extLst>
              </a:tr>
              <a:tr h="117475">
                <a:tc>
                  <a:txBody>
                    <a:bodyPr/>
                    <a:lstStyle/>
                    <a:p>
                      <a:pPr>
                        <a:spcAft>
                          <a:spcPts val="0"/>
                        </a:spcAft>
                      </a:pPr>
                      <a:r>
                        <a:rPr lang="sv-SE" sz="1000" i="1">
                          <a:effectLst/>
                          <a:latin typeface="Courier New" panose="02070309020205020404" pitchFamily="49" charset="0"/>
                        </a:rPr>
                        <a:t>    set status enable</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582026995"/>
                  </a:ext>
                </a:extLst>
              </a:tr>
              <a:tr h="125730">
                <a:tc>
                  <a:txBody>
                    <a:bodyPr/>
                    <a:lstStyle/>
                    <a:p>
                      <a:pPr>
                        <a:spcAft>
                          <a:spcPts val="0"/>
                        </a:spcAft>
                      </a:pPr>
                      <a:r>
                        <a:rPr lang="sv-SE" sz="1000" i="1">
                          <a:effectLst/>
                          <a:latin typeface="Courier New" panose="02070309020205020404" pitchFamily="49" charset="0"/>
                        </a:rPr>
                        <a:t>    set role master</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52824344"/>
                  </a:ext>
                </a:extLst>
              </a:tr>
              <a:tr h="117475">
                <a:tc>
                  <a:txBody>
                    <a:bodyPr/>
                    <a:lstStyle/>
                    <a:p>
                      <a:pPr>
                        <a:spcAft>
                          <a:spcPts val="0"/>
                        </a:spcAft>
                      </a:pPr>
                      <a:r>
                        <a:rPr lang="sv-SE" sz="1000" i="1">
                          <a:effectLst/>
                          <a:latin typeface="Courier New" panose="02070309020205020404" pitchFamily="49" charset="0"/>
                        </a:rPr>
                        <a:t>    set sync-interface "port2"</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499619725"/>
                  </a:ext>
                </a:extLst>
              </a:tr>
              <a:tr h="244475">
                <a:tc>
                  <a:txBody>
                    <a:bodyPr/>
                    <a:lstStyle/>
                    <a:p>
                      <a:pPr>
                        <a:spcAft>
                          <a:spcPts val="0"/>
                        </a:spcAft>
                      </a:pPr>
                      <a:r>
                        <a:rPr lang="sv-SE" sz="1000" i="1">
                          <a:effectLst/>
                          <a:latin typeface="Courier New" panose="02070309020205020404" pitchFamily="49" charset="0"/>
                        </a:rPr>
                        <a:t>    set callback-url "${CALLBACK_URL}"</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889793898"/>
                  </a:ext>
                </a:extLst>
              </a:tr>
              <a:tr h="125730">
                <a:tc>
                  <a:txBody>
                    <a:bodyPr/>
                    <a:lstStyle/>
                    <a:p>
                      <a:pPr>
                        <a:spcAft>
                          <a:spcPts val="0"/>
                        </a:spcAft>
                      </a:pPr>
                      <a:r>
                        <a:rPr lang="sv-SE" sz="1000" i="1">
                          <a:effectLst/>
                          <a:latin typeface="Courier New" panose="02070309020205020404" pitchFamily="49" charset="0"/>
                        </a:rPr>
                        <a:t>    set psksecret &lt;PSK&gt;</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1541757484"/>
                  </a:ext>
                </a:extLst>
              </a:tr>
              <a:tr h="117475">
                <a:tc>
                  <a:txBody>
                    <a:bodyPr/>
                    <a:lstStyle/>
                    <a:p>
                      <a:pPr>
                        <a:spcAft>
                          <a:spcPts val="0"/>
                        </a:spcAft>
                      </a:pPr>
                      <a:r>
                        <a:rPr lang="sv-SE" sz="1000" i="1">
                          <a:effectLst/>
                          <a:latin typeface="Courier New" panose="02070309020205020404" pitchFamily="49" charset="0"/>
                        </a:rPr>
                        <a:t>end</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4171445326"/>
                  </a:ext>
                </a:extLst>
              </a:tr>
            </a:tbl>
          </a:graphicData>
        </a:graphic>
      </p:graphicFrame>
      <p:graphicFrame>
        <p:nvGraphicFramePr>
          <p:cNvPr id="6" name="Table 5">
            <a:extLst>
              <a:ext uri="{FF2B5EF4-FFF2-40B4-BE49-F238E27FC236}">
                <a16:creationId xmlns:a16="http://schemas.microsoft.com/office/drawing/2014/main" id="{B3FA2863-0196-7F48-988F-DC2C9F414B9E}"/>
              </a:ext>
            </a:extLst>
          </p:cNvPr>
          <p:cNvGraphicFramePr>
            <a:graphicFrameLocks noGrp="1"/>
          </p:cNvGraphicFramePr>
          <p:nvPr>
            <p:extLst>
              <p:ext uri="{D42A27DB-BD31-4B8C-83A1-F6EECF244321}">
                <p14:modId xmlns:p14="http://schemas.microsoft.com/office/powerpoint/2010/main" val="1966458726"/>
              </p:ext>
            </p:extLst>
          </p:nvPr>
        </p:nvGraphicFramePr>
        <p:xfrm>
          <a:off x="8171397" y="4742752"/>
          <a:ext cx="3078480" cy="1309370"/>
        </p:xfrm>
        <a:graphic>
          <a:graphicData uri="http://schemas.openxmlformats.org/drawingml/2006/table">
            <a:tbl>
              <a:tblPr/>
              <a:tblGrid>
                <a:gridCol w="3078480">
                  <a:extLst>
                    <a:ext uri="{9D8B030D-6E8A-4147-A177-3AD203B41FA5}">
                      <a16:colId xmlns:a16="http://schemas.microsoft.com/office/drawing/2014/main" val="4270087915"/>
                    </a:ext>
                  </a:extLst>
                </a:gridCol>
              </a:tblGrid>
              <a:tr h="125095">
                <a:tc>
                  <a:txBody>
                    <a:bodyPr/>
                    <a:lstStyle/>
                    <a:p>
                      <a:pPr>
                        <a:spcAft>
                          <a:spcPts val="0"/>
                        </a:spcAft>
                      </a:pPr>
                      <a:r>
                        <a:rPr lang="sv-SE" sz="1000" i="1">
                          <a:effectLst/>
                          <a:latin typeface="Courier New" panose="02070309020205020404" pitchFamily="49" charset="0"/>
                        </a:rPr>
                        <a:t>synctestfgt-B (auto-scale) # show</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2206191341"/>
                  </a:ext>
                </a:extLst>
              </a:tr>
              <a:tr h="117475">
                <a:tc>
                  <a:txBody>
                    <a:bodyPr/>
                    <a:lstStyle/>
                    <a:p>
                      <a:pPr>
                        <a:spcAft>
                          <a:spcPts val="0"/>
                        </a:spcAft>
                      </a:pPr>
                      <a:r>
                        <a:rPr lang="sv-SE" sz="1000" i="1">
                          <a:effectLst/>
                          <a:latin typeface="Courier New" panose="02070309020205020404" pitchFamily="49" charset="0"/>
                        </a:rPr>
                        <a:t>config system auto-scale</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824037243"/>
                  </a:ext>
                </a:extLst>
              </a:tr>
              <a:tr h="125095">
                <a:tc>
                  <a:txBody>
                    <a:bodyPr/>
                    <a:lstStyle/>
                    <a:p>
                      <a:pPr>
                        <a:spcAft>
                          <a:spcPts val="0"/>
                        </a:spcAft>
                      </a:pPr>
                      <a:r>
                        <a:rPr lang="sv-SE" sz="1000" i="1">
                          <a:effectLst/>
                          <a:latin typeface="Courier New" panose="02070309020205020404" pitchFamily="49" charset="0"/>
                        </a:rPr>
                        <a:t>    set status </a:t>
                      </a:r>
                      <a:r>
                        <a:rPr lang="sv-SE" sz="1000" i="1" err="1">
                          <a:effectLst/>
                          <a:latin typeface="Courier New" panose="02070309020205020404" pitchFamily="49" charset="0"/>
                        </a:rPr>
                        <a:t>enable</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2823845572"/>
                  </a:ext>
                </a:extLst>
              </a:tr>
              <a:tr h="117475">
                <a:tc>
                  <a:txBody>
                    <a:bodyPr/>
                    <a:lstStyle/>
                    <a:p>
                      <a:pPr>
                        <a:spcAft>
                          <a:spcPts val="0"/>
                        </a:spcAft>
                      </a:pPr>
                      <a:r>
                        <a:rPr lang="sv-SE" sz="1000" i="1">
                          <a:effectLst/>
                          <a:latin typeface="Courier New" panose="02070309020205020404" pitchFamily="49" charset="0"/>
                        </a:rPr>
                        <a:t>    set sync-interface "port2"</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736960295"/>
                  </a:ext>
                </a:extLst>
              </a:tr>
              <a:tr h="125095">
                <a:tc>
                  <a:txBody>
                    <a:bodyPr/>
                    <a:lstStyle/>
                    <a:p>
                      <a:pPr>
                        <a:spcAft>
                          <a:spcPts val="0"/>
                        </a:spcAft>
                      </a:pPr>
                      <a:r>
                        <a:rPr lang="sv-SE" sz="1000" i="1">
                          <a:effectLst/>
                          <a:latin typeface="Courier New" panose="02070309020205020404" pitchFamily="49" charset="0"/>
                        </a:rPr>
                        <a:t>    set master-ip 10.0.2.5</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3720184882"/>
                  </a:ext>
                </a:extLst>
              </a:tr>
              <a:tr h="242570">
                <a:tc>
                  <a:txBody>
                    <a:bodyPr/>
                    <a:lstStyle/>
                    <a:p>
                      <a:pPr>
                        <a:spcAft>
                          <a:spcPts val="0"/>
                        </a:spcAft>
                      </a:pPr>
                      <a:r>
                        <a:rPr lang="sv-SE" sz="1000" i="1">
                          <a:effectLst/>
                          <a:latin typeface="Courier New" panose="02070309020205020404" pitchFamily="49" charset="0"/>
                        </a:rPr>
                        <a:t>    set callback-url "${CALLBACK_URL}"</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539243835"/>
                  </a:ext>
                </a:extLst>
              </a:tr>
              <a:tr h="117475">
                <a:tc>
                  <a:txBody>
                    <a:bodyPr/>
                    <a:lstStyle/>
                    <a:p>
                      <a:pPr>
                        <a:spcAft>
                          <a:spcPts val="0"/>
                        </a:spcAft>
                      </a:pPr>
                      <a:r>
                        <a:rPr lang="sv-SE" sz="1000" i="1">
                          <a:effectLst/>
                          <a:latin typeface="Courier New" panose="02070309020205020404" pitchFamily="49" charset="0"/>
                        </a:rPr>
                        <a:t>    set psksecret &lt;PSK&gt;</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1777009379"/>
                  </a:ext>
                </a:extLst>
              </a:tr>
              <a:tr h="125095">
                <a:tc>
                  <a:txBody>
                    <a:bodyPr/>
                    <a:lstStyle/>
                    <a:p>
                      <a:pPr>
                        <a:spcAft>
                          <a:spcPts val="0"/>
                        </a:spcAft>
                      </a:pPr>
                      <a:r>
                        <a:rPr lang="sv-SE" sz="1000" i="1">
                          <a:effectLst/>
                          <a:latin typeface="Courier New" panose="02070309020205020404" pitchFamily="49" charset="0"/>
                        </a:rPr>
                        <a:t>end</a:t>
                      </a:r>
                      <a:endParaRPr lang="sv-SE" sz="1100">
                        <a:effectLst/>
                        <a:latin typeface="Calibri" panose="020F0502020204030204"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364127601"/>
                  </a:ext>
                </a:extLst>
              </a:tr>
            </a:tbl>
          </a:graphicData>
        </a:graphic>
      </p:graphicFrame>
    </p:spTree>
    <p:extLst>
      <p:ext uri="{BB962C8B-B14F-4D97-AF65-F5344CB8AC3E}">
        <p14:creationId xmlns:p14="http://schemas.microsoft.com/office/powerpoint/2010/main" val="2304913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sv-SE" dirty="0"/>
              <a:t>F(S) : Standard_F1 and </a:t>
            </a:r>
            <a:r>
              <a:rPr lang="sv-SE" dirty="0" err="1"/>
              <a:t>above</a:t>
            </a:r>
            <a:endParaRPr lang="sv-SE" dirty="0"/>
          </a:p>
          <a:p>
            <a:r>
              <a:rPr lang="sv-SE" dirty="0"/>
              <a:t>Fsv2: Standard_F1(s)_v2 and </a:t>
            </a:r>
            <a:r>
              <a:rPr lang="sv-SE" dirty="0" err="1"/>
              <a:t>above</a:t>
            </a:r>
            <a:endParaRPr lang="en-US" dirty="0"/>
          </a:p>
          <a:p>
            <a:endParaRPr lang="en-US" dirty="0"/>
          </a:p>
          <a:p>
            <a:endParaRPr lang="en-US" dirty="0"/>
          </a:p>
          <a:p>
            <a:endParaRPr lang="en-US" dirty="0"/>
          </a:p>
          <a:p>
            <a:endParaRPr lang="en-US" sz="1400" dirty="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Active</a:t>
            </a:r>
            <a:endParaRPr lang="sv-SE" dirty="0"/>
          </a:p>
        </p:txBody>
      </p:sp>
      <p:sp>
        <p:nvSpPr>
          <p:cNvPr id="5" name="Text Placeholder 4">
            <a:extLst>
              <a:ext uri="{FF2B5EF4-FFF2-40B4-BE49-F238E27FC236}">
                <a16:creationId xmlns:a16="http://schemas.microsoft.com/office/drawing/2014/main" id="{3B24D51F-506D-8E41-AE46-918A2EC2621F}"/>
              </a:ext>
            </a:extLst>
          </p:cNvPr>
          <p:cNvSpPr>
            <a:spLocks noGrp="1"/>
          </p:cNvSpPr>
          <p:nvPr>
            <p:ph type="body" sz="quarter" idx="15"/>
          </p:nvPr>
        </p:nvSpPr>
        <p:spPr/>
        <p:txBody>
          <a:bodyPr/>
          <a:lstStyle/>
          <a:p>
            <a:r>
              <a:rPr lang="en-US"/>
              <a:t>Supported Azure VM sizes</a:t>
            </a:r>
          </a:p>
        </p:txBody>
      </p:sp>
      <p:sp>
        <p:nvSpPr>
          <p:cNvPr id="3" name="Rectangle 2">
            <a:extLst>
              <a:ext uri="{FF2B5EF4-FFF2-40B4-BE49-F238E27FC236}">
                <a16:creationId xmlns:a16="http://schemas.microsoft.com/office/drawing/2014/main" id="{4795163C-2548-F849-AF20-A3E309D65A4C}"/>
              </a:ext>
            </a:extLst>
          </p:cNvPr>
          <p:cNvSpPr/>
          <p:nvPr/>
        </p:nvSpPr>
        <p:spPr>
          <a:xfrm>
            <a:off x="626728" y="5682790"/>
            <a:ext cx="10841372" cy="369332"/>
          </a:xfrm>
          <a:prstGeom prst="rect">
            <a:avLst/>
          </a:prstGeom>
        </p:spPr>
        <p:txBody>
          <a:bodyPr wrap="square">
            <a:spAutoFit/>
          </a:bodyPr>
          <a:lstStyle/>
          <a:p>
            <a:pPr algn="ctr"/>
            <a:r>
              <a:rPr lang="sv-SE" dirty="0">
                <a:hlinkClick r:id="rId3"/>
              </a:rPr>
              <a:t>https://docs.fortinet.com/vm/azure/fortigate/6.2/azure-cookbook/6.2.0/271726/instance-type-support</a:t>
            </a:r>
            <a:endParaRPr lang="en-US" dirty="0"/>
          </a:p>
        </p:txBody>
      </p:sp>
    </p:spTree>
    <p:extLst>
      <p:ext uri="{BB962C8B-B14F-4D97-AF65-F5344CB8AC3E}">
        <p14:creationId xmlns:p14="http://schemas.microsoft.com/office/powerpoint/2010/main" val="383733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2000" dirty="0"/>
              <a:t>Outbound (south - north): (TCP, UDP)</a:t>
            </a:r>
          </a:p>
          <a:p>
            <a:pPr lvl="1"/>
            <a:r>
              <a:rPr lang="en-US" sz="1600" dirty="0"/>
              <a:t>SNAT using external interface public IP if present or </a:t>
            </a:r>
            <a:r>
              <a:rPr lang="en-US" sz="1600" dirty="0" err="1"/>
              <a:t>loadbalancer</a:t>
            </a:r>
            <a:r>
              <a:rPr lang="en-US" sz="1600" dirty="0"/>
              <a:t> IP(‘s)</a:t>
            </a:r>
          </a:p>
          <a:p>
            <a:pPr lvl="1"/>
            <a:r>
              <a:rPr lang="en-US" sz="1600" dirty="0"/>
              <a:t>Session is not recovering on FW failover</a:t>
            </a:r>
          </a:p>
          <a:p>
            <a:pPr lvl="1"/>
            <a:r>
              <a:rPr lang="en-US" sz="1600" dirty="0"/>
              <a:t>TCP &amp; UDP</a:t>
            </a:r>
          </a:p>
          <a:p>
            <a:r>
              <a:rPr lang="en-US" sz="2000" dirty="0"/>
              <a:t>Inbound (north - south): (TCP, UDP)</a:t>
            </a:r>
          </a:p>
          <a:p>
            <a:pPr lvl="1"/>
            <a:r>
              <a:rPr lang="en-US" sz="1600" dirty="0"/>
              <a:t>DNAT by Azure from external interface public IP to private IP. Secondly DNAT using Virtual IP private IP to VM IP. If you select Floating IP in the load balancer you can use the public IP in the Virtual IP on the </a:t>
            </a:r>
            <a:r>
              <a:rPr lang="en-US" sz="1600" dirty="0" err="1"/>
              <a:t>Fortigate</a:t>
            </a:r>
            <a:endParaRPr lang="en-US" sz="1600" dirty="0"/>
          </a:p>
          <a:p>
            <a:pPr lvl="1"/>
            <a:r>
              <a:rPr lang="en-US" sz="1600" dirty="0"/>
              <a:t>SNAT (visibility loss) or FGSP (sync session between cluster members) required</a:t>
            </a:r>
          </a:p>
          <a:p>
            <a:pPr lvl="1"/>
            <a:r>
              <a:rPr lang="en-US" sz="1600" dirty="0"/>
              <a:t>TCP &amp; UDP</a:t>
            </a:r>
          </a:p>
          <a:p>
            <a:pPr lvl="1"/>
            <a:r>
              <a:rPr lang="en-US" sz="1600" dirty="0"/>
              <a:t>Session is not recovering on FW failover</a:t>
            </a:r>
          </a:p>
          <a:p>
            <a:r>
              <a:rPr lang="en-US" sz="2000" dirty="0"/>
              <a:t>Internal (east – west): (TCP, UDP, ICMP)</a:t>
            </a:r>
          </a:p>
          <a:p>
            <a:pPr lvl="1"/>
            <a:r>
              <a:rPr lang="en-US" sz="1400" dirty="0"/>
              <a:t>No NAT required (LB uses a 5 tuple session state)</a:t>
            </a:r>
          </a:p>
          <a:p>
            <a:pPr lvl="1"/>
            <a:r>
              <a:rPr lang="en-US" sz="1400" dirty="0"/>
              <a:t>Session is not recovering on FW failover</a:t>
            </a:r>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Active </a:t>
            </a:r>
            <a:r>
              <a:rPr lang="sv-SE" err="1"/>
              <a:t>with</a:t>
            </a:r>
            <a:r>
              <a:rPr lang="sv-SE"/>
              <a:t> </a:t>
            </a:r>
            <a:r>
              <a:rPr lang="sv-SE" err="1"/>
              <a:t>Azure</a:t>
            </a:r>
            <a:r>
              <a:rPr lang="sv-SE"/>
              <a:t> Standard </a:t>
            </a:r>
            <a:r>
              <a:rPr lang="sv-SE" err="1"/>
              <a:t>Load</a:t>
            </a:r>
            <a:r>
              <a:rPr lang="sv-SE"/>
              <a:t> </a:t>
            </a:r>
            <a:r>
              <a:rPr lang="sv-SE" err="1"/>
              <a:t>Balancer</a:t>
            </a:r>
            <a:endParaRPr lang="sv-SE"/>
          </a:p>
        </p:txBody>
      </p:sp>
      <p:sp>
        <p:nvSpPr>
          <p:cNvPr id="3" name="Text Placeholder 2">
            <a:extLst>
              <a:ext uri="{FF2B5EF4-FFF2-40B4-BE49-F238E27FC236}">
                <a16:creationId xmlns:a16="http://schemas.microsoft.com/office/drawing/2014/main" id="{DFEDD4C9-3200-FA4C-B630-6C0BB63D3DB0}"/>
              </a:ext>
            </a:extLst>
          </p:cNvPr>
          <p:cNvSpPr>
            <a:spLocks noGrp="1"/>
          </p:cNvSpPr>
          <p:nvPr>
            <p:ph type="body" sz="quarter" idx="15"/>
          </p:nvPr>
        </p:nvSpPr>
        <p:spPr/>
        <p:txBody>
          <a:bodyPr/>
          <a:lstStyle/>
          <a:p>
            <a:r>
              <a:rPr lang="en-US"/>
              <a:t>Traffic flow</a:t>
            </a:r>
          </a:p>
        </p:txBody>
      </p:sp>
    </p:spTree>
    <p:extLst>
      <p:ext uri="{BB962C8B-B14F-4D97-AF65-F5344CB8AC3E}">
        <p14:creationId xmlns:p14="http://schemas.microsoft.com/office/powerpoint/2010/main" val="328835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2000"/>
              <a:t>Site-2-Site VPN</a:t>
            </a:r>
          </a:p>
          <a:p>
            <a:pPr lvl="1"/>
            <a:r>
              <a:rPr lang="en-US" sz="1600"/>
              <a:t>For VPN it is required that there is an active VPN tunnel to each of the nodes in the cluster </a:t>
            </a:r>
          </a:p>
          <a:p>
            <a:pPr lvl="1"/>
            <a:r>
              <a:rPr lang="en-US" sz="1600"/>
              <a:t>SNAT (visibility loss) or FGSP (sync session between cluster members) required</a:t>
            </a:r>
          </a:p>
          <a:p>
            <a:r>
              <a:rPr lang="en-US" sz="2000"/>
              <a:t>Azure VPN Gateway - ExpressRoute</a:t>
            </a:r>
          </a:p>
          <a:p>
            <a:pPr lvl="1"/>
            <a:r>
              <a:rPr lang="en-US" sz="1600"/>
              <a:t>No NAT</a:t>
            </a:r>
          </a:p>
          <a:p>
            <a:pPr lvl="1"/>
            <a:r>
              <a:rPr lang="en-US" sz="1600"/>
              <a:t>UDR routes for the client network needs to be routed back to the active firewall</a:t>
            </a:r>
          </a:p>
          <a:p>
            <a:pPr lvl="1"/>
            <a:endParaRPr lang="en-US" sz="16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dirty="0"/>
              <a:t>Active Active </a:t>
            </a:r>
            <a:r>
              <a:rPr lang="sv-SE" dirty="0" err="1"/>
              <a:t>with</a:t>
            </a:r>
            <a:r>
              <a:rPr lang="sv-SE" dirty="0"/>
              <a:t> </a:t>
            </a:r>
            <a:r>
              <a:rPr lang="sv-SE" dirty="0" err="1"/>
              <a:t>Azure</a:t>
            </a:r>
            <a:r>
              <a:rPr lang="sv-SE" dirty="0"/>
              <a:t> Standard </a:t>
            </a:r>
            <a:r>
              <a:rPr lang="sv-SE" dirty="0" err="1"/>
              <a:t>Load</a:t>
            </a:r>
            <a:r>
              <a:rPr lang="sv-SE" dirty="0"/>
              <a:t> </a:t>
            </a:r>
            <a:r>
              <a:rPr lang="sv-SE" dirty="0" err="1"/>
              <a:t>Balancer</a:t>
            </a:r>
            <a:endParaRPr lang="sv-SE" dirty="0"/>
          </a:p>
        </p:txBody>
      </p:sp>
      <p:sp>
        <p:nvSpPr>
          <p:cNvPr id="3" name="Text Placeholder 2">
            <a:extLst>
              <a:ext uri="{FF2B5EF4-FFF2-40B4-BE49-F238E27FC236}">
                <a16:creationId xmlns:a16="http://schemas.microsoft.com/office/drawing/2014/main" id="{DFEDD4C9-3200-FA4C-B630-6C0BB63D3DB0}"/>
              </a:ext>
            </a:extLst>
          </p:cNvPr>
          <p:cNvSpPr>
            <a:spLocks noGrp="1"/>
          </p:cNvSpPr>
          <p:nvPr>
            <p:ph type="body" sz="quarter" idx="15"/>
          </p:nvPr>
        </p:nvSpPr>
        <p:spPr/>
        <p:txBody>
          <a:bodyPr/>
          <a:lstStyle/>
          <a:p>
            <a:r>
              <a:rPr lang="en-US"/>
              <a:t>Traffic flow</a:t>
            </a:r>
          </a:p>
        </p:txBody>
      </p:sp>
    </p:spTree>
    <p:extLst>
      <p:ext uri="{BB962C8B-B14F-4D97-AF65-F5344CB8AC3E}">
        <p14:creationId xmlns:p14="http://schemas.microsoft.com/office/powerpoint/2010/main" val="2915347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p:txBody>
          <a:bodyPr/>
          <a:lstStyle/>
          <a:p>
            <a:r>
              <a:rPr lang="en-US" sz="2000"/>
              <a:t>Fortinet documentation</a:t>
            </a:r>
          </a:p>
          <a:p>
            <a:pPr lvl="1"/>
            <a:r>
              <a:rPr lang="sv-SE" sz="1600">
                <a:hlinkClick r:id="rId3"/>
              </a:rPr>
              <a:t>https://docs.fortinet.com/vm/azure/fortigate/6.2/azure-cookbook/6.2.0/856171/deploying-and-configuring-azure-load-balancing-ha </a:t>
            </a:r>
            <a:endParaRPr lang="sv-SE" sz="1600"/>
          </a:p>
          <a:p>
            <a:pPr lvl="1"/>
            <a:r>
              <a:rPr lang="sv-SE" sz="1600">
                <a:hlinkClick r:id="rId4"/>
              </a:rPr>
              <a:t>https://docs.fortinet.com/vm/azure/fortigate/6.0/use-case-high-availability-for-fortigate-on-azure/6.0.0/856171/deploying-and-configuring-azure-load-balancing-ha</a:t>
            </a:r>
            <a:endParaRPr lang="sv-SE" sz="1600"/>
          </a:p>
          <a:p>
            <a:r>
              <a:rPr lang="en-US" sz="2000"/>
              <a:t>ARM Templates</a:t>
            </a:r>
          </a:p>
          <a:p>
            <a:pPr lvl="1"/>
            <a:r>
              <a:rPr lang="sv-SE" sz="1600">
                <a:hlinkClick r:id="rId5"/>
              </a:rPr>
              <a:t>https://github.com/fortinetsolutions/Azure-Templates/tree/master/FortiGate/Azure%20Active-Active%20LoadBalancer%20HA-Ports</a:t>
            </a:r>
            <a:endParaRPr lang="sv-SE" sz="1600"/>
          </a:p>
          <a:p>
            <a:pPr lvl="1"/>
            <a:r>
              <a:rPr lang="sv-SE" sz="1600">
                <a:hlinkClick r:id="rId6"/>
              </a:rPr>
              <a:t>https://github.com/jvhoof/fortinet-azure-solutions/tree/master/FortiGate/QuickStart-AA-ELB-ILB</a:t>
            </a:r>
            <a:endParaRPr lang="sv-SE" sz="1600"/>
          </a:p>
          <a:p>
            <a:pPr lvl="1"/>
            <a:r>
              <a:rPr lang="sv-SE" sz="1600" err="1"/>
              <a:t>Click</a:t>
            </a:r>
            <a:r>
              <a:rPr lang="sv-SE" sz="1600"/>
              <a:t> </a:t>
            </a:r>
            <a:r>
              <a:rPr lang="sv-SE" sz="1600" err="1"/>
              <a:t>here</a:t>
            </a:r>
            <a:r>
              <a:rPr lang="sv-SE" sz="1600"/>
              <a:t> to </a:t>
            </a:r>
            <a:r>
              <a:rPr lang="sv-SE" sz="1600" err="1"/>
              <a:t>deploy</a:t>
            </a:r>
            <a:r>
              <a:rPr lang="sv-SE" sz="1600"/>
              <a:t>: </a:t>
            </a:r>
            <a:r>
              <a:rPr lang="sv-SE" sz="1600">
                <a:hlinkClick r:id="rId7"/>
              </a:rPr>
              <a:t>https://portal.azure.com/#create/Microsoft.Template/uri/https%3A%2F%2Fraw.githubusercontent.com%2Fjvhoof%2Ffortinet-azure-solutions%2Fmaster%2FFortiGate%2FQuickStart-AA-ELB-ILB%2Fazuredeploy.json</a:t>
            </a:r>
            <a:endParaRPr lang="sv-SE" sz="1600"/>
          </a:p>
          <a:p>
            <a:r>
              <a:rPr lang="en-US" sz="2000"/>
              <a:t>Microsoft:</a:t>
            </a:r>
          </a:p>
          <a:p>
            <a:pPr lvl="1"/>
            <a:r>
              <a:rPr lang="sv-SE" sz="1600">
                <a:hlinkClick r:id="rId8"/>
              </a:rPr>
              <a:t>https://docs.microsoft.com/en-us/azure/load-balancer/load-balancer-ha-ports-overview</a:t>
            </a:r>
            <a:endParaRPr lang="en-US" sz="1600"/>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dirty="0"/>
              <a:t>Active Active </a:t>
            </a:r>
            <a:r>
              <a:rPr lang="sv-SE" dirty="0" err="1"/>
              <a:t>with</a:t>
            </a:r>
            <a:r>
              <a:rPr lang="sv-SE" dirty="0"/>
              <a:t> </a:t>
            </a:r>
            <a:r>
              <a:rPr lang="sv-SE" dirty="0" err="1"/>
              <a:t>Azure</a:t>
            </a:r>
            <a:r>
              <a:rPr lang="sv-SE" dirty="0"/>
              <a:t> Standard </a:t>
            </a:r>
            <a:r>
              <a:rPr lang="sv-SE" dirty="0" err="1"/>
              <a:t>Load</a:t>
            </a:r>
            <a:r>
              <a:rPr lang="sv-SE" dirty="0"/>
              <a:t> </a:t>
            </a:r>
            <a:r>
              <a:rPr lang="sv-SE" dirty="0" err="1"/>
              <a:t>Balancer</a:t>
            </a:r>
            <a:endParaRPr lang="sv-SE" dirty="0"/>
          </a:p>
        </p:txBody>
      </p:sp>
      <p:sp>
        <p:nvSpPr>
          <p:cNvPr id="3" name="Text Placeholder 2">
            <a:extLst>
              <a:ext uri="{FF2B5EF4-FFF2-40B4-BE49-F238E27FC236}">
                <a16:creationId xmlns:a16="http://schemas.microsoft.com/office/drawing/2014/main" id="{DFEDD4C9-3200-FA4C-B630-6C0BB63D3DB0}"/>
              </a:ext>
            </a:extLst>
          </p:cNvPr>
          <p:cNvSpPr>
            <a:spLocks noGrp="1"/>
          </p:cNvSpPr>
          <p:nvPr>
            <p:ph type="body" sz="quarter" idx="15"/>
          </p:nvPr>
        </p:nvSpPr>
        <p:spPr/>
        <p:txBody>
          <a:bodyPr/>
          <a:lstStyle/>
          <a:p>
            <a:r>
              <a:rPr lang="en-US"/>
              <a:t>Resources</a:t>
            </a:r>
          </a:p>
        </p:txBody>
      </p:sp>
    </p:spTree>
    <p:extLst>
      <p:ext uri="{BB962C8B-B14F-4D97-AF65-F5344CB8AC3E}">
        <p14:creationId xmlns:p14="http://schemas.microsoft.com/office/powerpoint/2010/main" val="1536592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5935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 Passive</a:t>
            </a:r>
          </a:p>
        </p:txBody>
      </p:sp>
      <p:pic>
        <p:nvPicPr>
          <p:cNvPr id="42" name="Picture 41">
            <a:extLst>
              <a:ext uri="{FF2B5EF4-FFF2-40B4-BE49-F238E27FC236}">
                <a16:creationId xmlns:a16="http://schemas.microsoft.com/office/drawing/2014/main" id="{5ECBC9C4-A52A-BF45-B512-F6B7E50347C3}"/>
              </a:ext>
            </a:extLst>
          </p:cNvPr>
          <p:cNvPicPr>
            <a:picLocks noChangeAspect="1"/>
          </p:cNvPicPr>
          <p:nvPr/>
        </p:nvPicPr>
        <p:blipFill>
          <a:blip r:embed="rId3"/>
          <a:stretch>
            <a:fillRect/>
          </a:stretch>
        </p:blipFill>
        <p:spPr>
          <a:xfrm>
            <a:off x="7593136" y="2592131"/>
            <a:ext cx="461433" cy="461433"/>
          </a:xfrm>
          <a:prstGeom prst="rect">
            <a:avLst/>
          </a:prstGeom>
        </p:spPr>
      </p:pic>
      <p:pic>
        <p:nvPicPr>
          <p:cNvPr id="15" name="Picture 79">
            <a:extLst>
              <a:ext uri="{FF2B5EF4-FFF2-40B4-BE49-F238E27FC236}">
                <a16:creationId xmlns:a16="http://schemas.microsoft.com/office/drawing/2014/main" id="{8AD2AD56-BCA2-D447-9966-D27D4B336B4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93983" y="1613372"/>
            <a:ext cx="907813" cy="736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16" name="Group 8">
            <a:extLst>
              <a:ext uri="{FF2B5EF4-FFF2-40B4-BE49-F238E27FC236}">
                <a16:creationId xmlns:a16="http://schemas.microsoft.com/office/drawing/2014/main" id="{A694DC32-E399-0C4E-AF0B-D5995FC43278}"/>
              </a:ext>
            </a:extLst>
          </p:cNvPr>
          <p:cNvGrpSpPr>
            <a:grpSpLocks/>
          </p:cNvGrpSpPr>
          <p:nvPr/>
        </p:nvGrpSpPr>
        <p:grpSpPr bwMode="auto">
          <a:xfrm>
            <a:off x="944735" y="3525188"/>
            <a:ext cx="1541328" cy="917669"/>
            <a:chOff x="3731381" y="3981784"/>
            <a:chExt cx="707235" cy="455950"/>
          </a:xfrm>
        </p:grpSpPr>
        <p:pic>
          <p:nvPicPr>
            <p:cNvPr id="17" name="Picture 70">
              <a:extLst>
                <a:ext uri="{FF2B5EF4-FFF2-40B4-BE49-F238E27FC236}">
                  <a16:creationId xmlns:a16="http://schemas.microsoft.com/office/drawing/2014/main" id="{E2C96EF4-AE7D-5646-B8D9-8214114A80C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731381" y="3981784"/>
              <a:ext cx="707235" cy="455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Box 72">
              <a:extLst>
                <a:ext uri="{FF2B5EF4-FFF2-40B4-BE49-F238E27FC236}">
                  <a16:creationId xmlns:a16="http://schemas.microsoft.com/office/drawing/2014/main" id="{7FBAF4D9-1B19-4F41-A655-6071B28BA39C}"/>
                </a:ext>
              </a:extLst>
            </p:cNvPr>
            <p:cNvSpPr txBox="1">
              <a:spLocks noChangeArrowheads="1"/>
            </p:cNvSpPr>
            <p:nvPr/>
          </p:nvSpPr>
          <p:spPr bwMode="auto">
            <a:xfrm>
              <a:off x="3773055" y="4149676"/>
              <a:ext cx="618676" cy="1146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900" b="1">
                  <a:solidFill>
                    <a:schemeClr val="bg1"/>
                  </a:solidFill>
                  <a:cs typeface="Helvetica 55 Roman" charset="0"/>
                </a:rPr>
                <a:t>ExpressRoute</a:t>
              </a:r>
            </a:p>
          </p:txBody>
        </p:sp>
      </p:grpSp>
      <p:sp>
        <p:nvSpPr>
          <p:cNvPr id="22" name="TextBox 21">
            <a:extLst>
              <a:ext uri="{FF2B5EF4-FFF2-40B4-BE49-F238E27FC236}">
                <a16:creationId xmlns:a16="http://schemas.microsoft.com/office/drawing/2014/main" id="{547C1894-5FFF-8244-B555-5B9D06F5993A}"/>
              </a:ext>
            </a:extLst>
          </p:cNvPr>
          <p:cNvSpPr txBox="1"/>
          <p:nvPr/>
        </p:nvSpPr>
        <p:spPr>
          <a:xfrm>
            <a:off x="253572" y="2349972"/>
            <a:ext cx="1514507" cy="267766"/>
          </a:xfrm>
          <a:prstGeom prst="rect">
            <a:avLst/>
          </a:prstGeom>
          <a:noFill/>
        </p:spPr>
        <p:txBody>
          <a:bodyPr wrap="square" rtlCol="0">
            <a:spAutoFit/>
          </a:bodyPr>
          <a:lstStyle/>
          <a:p>
            <a:pPr defTabSz="457189">
              <a:lnSpc>
                <a:spcPct val="95000"/>
              </a:lnSpc>
              <a:spcAft>
                <a:spcPts val="600"/>
              </a:spcAft>
            </a:pPr>
            <a:r>
              <a:rPr lang="sv-SE" sz="1200">
                <a:solidFill>
                  <a:srgbClr val="000000"/>
                </a:solidFill>
                <a:cs typeface="Arial" panose="020B0604020202020204" pitchFamily="34" charset="0"/>
              </a:rPr>
              <a:t>On-</a:t>
            </a:r>
            <a:r>
              <a:rPr lang="sv-SE" sz="1200" err="1">
                <a:solidFill>
                  <a:srgbClr val="000000"/>
                </a:solidFill>
                <a:cs typeface="Arial" panose="020B0604020202020204" pitchFamily="34" charset="0"/>
              </a:rPr>
              <a:t>Premise</a:t>
            </a:r>
            <a:endParaRPr lang="sv-SE" sz="1200">
              <a:solidFill>
                <a:srgbClr val="000000"/>
              </a:solidFill>
              <a:cs typeface="Arial" panose="020B0604020202020204" pitchFamily="34" charset="0"/>
            </a:endParaRPr>
          </a:p>
        </p:txBody>
      </p:sp>
      <p:pic>
        <p:nvPicPr>
          <p:cNvPr id="23" name="Picture 22" descr="azure-1.emf">
            <a:extLst>
              <a:ext uri="{FF2B5EF4-FFF2-40B4-BE49-F238E27FC236}">
                <a16:creationId xmlns:a16="http://schemas.microsoft.com/office/drawing/2014/main" id="{BF05A5CF-D103-5949-9D79-897D7B73456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93738" y="3296913"/>
            <a:ext cx="1126473" cy="596984"/>
          </a:xfrm>
          <a:prstGeom prst="rect">
            <a:avLst/>
          </a:prstGeom>
        </p:spPr>
      </p:pic>
      <p:pic>
        <p:nvPicPr>
          <p:cNvPr id="35" name="Picture 34">
            <a:extLst>
              <a:ext uri="{FF2B5EF4-FFF2-40B4-BE49-F238E27FC236}">
                <a16:creationId xmlns:a16="http://schemas.microsoft.com/office/drawing/2014/main" id="{3B28BD87-C41B-004E-A672-AAF785C86E06}"/>
              </a:ext>
            </a:extLst>
          </p:cNvPr>
          <p:cNvPicPr>
            <a:picLocks noChangeAspect="1"/>
          </p:cNvPicPr>
          <p:nvPr/>
        </p:nvPicPr>
        <p:blipFill>
          <a:blip r:embed="rId7"/>
          <a:stretch>
            <a:fillRect/>
          </a:stretch>
        </p:blipFill>
        <p:spPr>
          <a:xfrm>
            <a:off x="3146495" y="5172025"/>
            <a:ext cx="574424" cy="574424"/>
          </a:xfrm>
          <a:prstGeom prst="rect">
            <a:avLst/>
          </a:prstGeom>
        </p:spPr>
      </p:pic>
      <p:pic>
        <p:nvPicPr>
          <p:cNvPr id="37" name="Picture 36">
            <a:extLst>
              <a:ext uri="{FF2B5EF4-FFF2-40B4-BE49-F238E27FC236}">
                <a16:creationId xmlns:a16="http://schemas.microsoft.com/office/drawing/2014/main" id="{4E08402C-E062-CF43-8E0D-858556D0D684}"/>
              </a:ext>
            </a:extLst>
          </p:cNvPr>
          <p:cNvPicPr>
            <a:picLocks noChangeAspect="1"/>
          </p:cNvPicPr>
          <p:nvPr/>
        </p:nvPicPr>
        <p:blipFill>
          <a:blip r:embed="rId8"/>
          <a:stretch>
            <a:fillRect/>
          </a:stretch>
        </p:blipFill>
        <p:spPr>
          <a:xfrm>
            <a:off x="4040892" y="3670399"/>
            <a:ext cx="548196" cy="548196"/>
          </a:xfrm>
          <a:prstGeom prst="rect">
            <a:avLst/>
          </a:prstGeom>
        </p:spPr>
      </p:pic>
      <p:pic>
        <p:nvPicPr>
          <p:cNvPr id="41" name="Picture 40">
            <a:extLst>
              <a:ext uri="{FF2B5EF4-FFF2-40B4-BE49-F238E27FC236}">
                <a16:creationId xmlns:a16="http://schemas.microsoft.com/office/drawing/2014/main" id="{872FF5E6-D044-7345-9391-82C3AD2986DD}"/>
              </a:ext>
            </a:extLst>
          </p:cNvPr>
          <p:cNvPicPr>
            <a:picLocks noChangeAspect="1"/>
          </p:cNvPicPr>
          <p:nvPr/>
        </p:nvPicPr>
        <p:blipFill>
          <a:blip r:embed="rId9"/>
          <a:stretch>
            <a:fillRect/>
          </a:stretch>
        </p:blipFill>
        <p:spPr>
          <a:xfrm>
            <a:off x="1449418" y="3978511"/>
            <a:ext cx="489064" cy="489064"/>
          </a:xfrm>
          <a:prstGeom prst="rect">
            <a:avLst/>
          </a:prstGeom>
        </p:spPr>
      </p:pic>
      <p:sp>
        <p:nvSpPr>
          <p:cNvPr id="43" name="Rectangle 42">
            <a:extLst>
              <a:ext uri="{FF2B5EF4-FFF2-40B4-BE49-F238E27FC236}">
                <a16:creationId xmlns:a16="http://schemas.microsoft.com/office/drawing/2014/main" id="{B7BD49CD-B8F2-9446-9EA8-7B63152427A0}"/>
              </a:ext>
            </a:extLst>
          </p:cNvPr>
          <p:cNvSpPr/>
          <p:nvPr/>
        </p:nvSpPr>
        <p:spPr>
          <a:xfrm>
            <a:off x="3785851" y="1998795"/>
            <a:ext cx="1068267"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44" name="TextBox 43">
            <a:extLst>
              <a:ext uri="{FF2B5EF4-FFF2-40B4-BE49-F238E27FC236}">
                <a16:creationId xmlns:a16="http://schemas.microsoft.com/office/drawing/2014/main" id="{25E66B17-EE02-A943-8C5B-299BC96B823B}"/>
              </a:ext>
            </a:extLst>
          </p:cNvPr>
          <p:cNvSpPr txBox="1"/>
          <p:nvPr/>
        </p:nvSpPr>
        <p:spPr>
          <a:xfrm>
            <a:off x="3785851" y="2001930"/>
            <a:ext cx="1086403" cy="399340"/>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Gateway</a:t>
            </a:r>
            <a:r>
              <a:rPr lang="sv-SE" sz="1050">
                <a:cs typeface="Arial" panose="020B0604020202020204" pitchFamily="34" charset="0"/>
              </a:rPr>
              <a:t> </a:t>
            </a:r>
            <a:r>
              <a:rPr lang="sv-SE" sz="1050" err="1">
                <a:cs typeface="Arial" panose="020B0604020202020204" pitchFamily="34" charset="0"/>
              </a:rPr>
              <a:t>Subnet</a:t>
            </a:r>
            <a:endParaRPr lang="sv-SE" sz="1050">
              <a:cs typeface="Arial" panose="020B0604020202020204" pitchFamily="34" charset="0"/>
            </a:endParaRPr>
          </a:p>
        </p:txBody>
      </p:sp>
      <p:pic>
        <p:nvPicPr>
          <p:cNvPr id="45" name="Picture 122">
            <a:extLst>
              <a:ext uri="{FF2B5EF4-FFF2-40B4-BE49-F238E27FC236}">
                <a16:creationId xmlns:a16="http://schemas.microsoft.com/office/drawing/2014/main" id="{A1546EF4-E996-AB4D-9787-0E65E81E9693}"/>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18718" y="2870476"/>
            <a:ext cx="575583" cy="4720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7" name="Freeform 46">
            <a:extLst>
              <a:ext uri="{FF2B5EF4-FFF2-40B4-BE49-F238E27FC236}">
                <a16:creationId xmlns:a16="http://schemas.microsoft.com/office/drawing/2014/main" id="{6BDBD134-5B88-0046-8FAD-A2487EEAEDB4}"/>
              </a:ext>
            </a:extLst>
          </p:cNvPr>
          <p:cNvSpPr/>
          <p:nvPr/>
        </p:nvSpPr>
        <p:spPr>
          <a:xfrm>
            <a:off x="752862" y="3342493"/>
            <a:ext cx="3323390" cy="1198988"/>
          </a:xfrm>
          <a:custGeom>
            <a:avLst/>
            <a:gdLst>
              <a:gd name="connsiteX0" fmla="*/ 0 w 3557752"/>
              <a:gd name="connsiteY0" fmla="*/ 0 h 1172466"/>
              <a:gd name="connsiteX1" fmla="*/ 856593 w 3557752"/>
              <a:gd name="connsiteY1" fmla="*/ 1150883 h 1172466"/>
              <a:gd name="connsiteX2" fmla="*/ 3557752 w 3557752"/>
              <a:gd name="connsiteY2" fmla="*/ 804042 h 1172466"/>
            </a:gdLst>
            <a:ahLst/>
            <a:cxnLst>
              <a:cxn ang="0">
                <a:pos x="connsiteX0" y="connsiteY0"/>
              </a:cxn>
              <a:cxn ang="0">
                <a:pos x="connsiteX1" y="connsiteY1"/>
              </a:cxn>
              <a:cxn ang="0">
                <a:pos x="connsiteX2" y="connsiteY2"/>
              </a:cxn>
            </a:cxnLst>
            <a:rect l="l" t="t" r="r" b="b"/>
            <a:pathLst>
              <a:path w="3557752" h="1172466">
                <a:moveTo>
                  <a:pt x="0" y="0"/>
                </a:moveTo>
                <a:cubicBezTo>
                  <a:pt x="131817" y="508438"/>
                  <a:pt x="263634" y="1016876"/>
                  <a:pt x="856593" y="1150883"/>
                </a:cubicBezTo>
                <a:cubicBezTo>
                  <a:pt x="1449552" y="1284890"/>
                  <a:pt x="3518338" y="748863"/>
                  <a:pt x="3557752" y="804042"/>
                </a:cubicBezTo>
              </a:path>
            </a:pathLst>
          </a:custGeom>
          <a:noFill/>
          <a:ln w="25400">
            <a:solidFill>
              <a:schemeClr val="accent1"/>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0" name="Rectangle 49">
            <a:extLst>
              <a:ext uri="{FF2B5EF4-FFF2-40B4-BE49-F238E27FC236}">
                <a16:creationId xmlns:a16="http://schemas.microsoft.com/office/drawing/2014/main" id="{BCE0CCCA-0184-014C-92AB-9B7C6122B352}"/>
              </a:ext>
            </a:extLst>
          </p:cNvPr>
          <p:cNvSpPr/>
          <p:nvPr/>
        </p:nvSpPr>
        <p:spPr>
          <a:xfrm>
            <a:off x="3650837" y="1892262"/>
            <a:ext cx="7193174" cy="344351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51" name="TextBox 50">
            <a:extLst>
              <a:ext uri="{FF2B5EF4-FFF2-40B4-BE49-F238E27FC236}">
                <a16:creationId xmlns:a16="http://schemas.microsoft.com/office/drawing/2014/main" id="{395517B3-F8A4-3540-A3A5-F7E13F726D65}"/>
              </a:ext>
            </a:extLst>
          </p:cNvPr>
          <p:cNvSpPr txBox="1"/>
          <p:nvPr/>
        </p:nvSpPr>
        <p:spPr>
          <a:xfrm>
            <a:off x="3646132" y="5048631"/>
            <a:ext cx="1643591" cy="245837"/>
          </a:xfrm>
          <a:prstGeom prst="rect">
            <a:avLst/>
          </a:prstGeom>
          <a:noFill/>
        </p:spPr>
        <p:txBody>
          <a:bodyPr wrap="square" rtlCol="0">
            <a:spAutoFit/>
          </a:bodyPr>
          <a:lstStyle/>
          <a:p>
            <a:pPr defTabSz="457189">
              <a:lnSpc>
                <a:spcPct val="95000"/>
              </a:lnSpc>
              <a:spcAft>
                <a:spcPts val="600"/>
              </a:spcAft>
            </a:pPr>
            <a:r>
              <a:rPr lang="sv-SE" sz="1050" dirty="0" err="1">
                <a:cs typeface="Arial" panose="020B0604020202020204" pitchFamily="34" charset="0"/>
              </a:rPr>
              <a:t>Virtual</a:t>
            </a:r>
            <a:r>
              <a:rPr lang="sv-SE" sz="1050" dirty="0">
                <a:cs typeface="Arial" panose="020B0604020202020204" pitchFamily="34" charset="0"/>
              </a:rPr>
              <a:t> Network - VNET</a:t>
            </a:r>
          </a:p>
        </p:txBody>
      </p:sp>
      <p:sp>
        <p:nvSpPr>
          <p:cNvPr id="74" name="TextBox 73">
            <a:extLst>
              <a:ext uri="{FF2B5EF4-FFF2-40B4-BE49-F238E27FC236}">
                <a16:creationId xmlns:a16="http://schemas.microsoft.com/office/drawing/2014/main" id="{4FECD845-E11D-624E-AC90-987CFBA104A0}"/>
              </a:ext>
            </a:extLst>
          </p:cNvPr>
          <p:cNvSpPr txBox="1"/>
          <p:nvPr/>
        </p:nvSpPr>
        <p:spPr>
          <a:xfrm>
            <a:off x="5014397" y="2017817"/>
            <a:ext cx="1086403"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1</a:t>
            </a:r>
          </a:p>
        </p:txBody>
      </p:sp>
      <p:sp>
        <p:nvSpPr>
          <p:cNvPr id="86" name="TextBox 85">
            <a:extLst>
              <a:ext uri="{FF2B5EF4-FFF2-40B4-BE49-F238E27FC236}">
                <a16:creationId xmlns:a16="http://schemas.microsoft.com/office/drawing/2014/main" id="{D7A99D2E-F37F-C44F-BE0E-6AEB513718F5}"/>
              </a:ext>
            </a:extLst>
          </p:cNvPr>
          <p:cNvSpPr txBox="1"/>
          <p:nvPr/>
        </p:nvSpPr>
        <p:spPr>
          <a:xfrm>
            <a:off x="6939854" y="2013018"/>
            <a:ext cx="1086403"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2</a:t>
            </a:r>
          </a:p>
        </p:txBody>
      </p:sp>
      <p:sp>
        <p:nvSpPr>
          <p:cNvPr id="91" name="Rectangle 90">
            <a:extLst>
              <a:ext uri="{FF2B5EF4-FFF2-40B4-BE49-F238E27FC236}">
                <a16:creationId xmlns:a16="http://schemas.microsoft.com/office/drawing/2014/main" id="{DC77EBCE-FCC0-6346-8E72-F1C82C5F192C}"/>
              </a:ext>
            </a:extLst>
          </p:cNvPr>
          <p:cNvSpPr/>
          <p:nvPr/>
        </p:nvSpPr>
        <p:spPr>
          <a:xfrm>
            <a:off x="8882435" y="1998795"/>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92" name="TextBox 91">
            <a:extLst>
              <a:ext uri="{FF2B5EF4-FFF2-40B4-BE49-F238E27FC236}">
                <a16:creationId xmlns:a16="http://schemas.microsoft.com/office/drawing/2014/main" id="{946E588A-7FB0-6A42-82F7-99BBC275AEE0}"/>
              </a:ext>
            </a:extLst>
          </p:cNvPr>
          <p:cNvSpPr txBox="1"/>
          <p:nvPr/>
        </p:nvSpPr>
        <p:spPr>
          <a:xfrm>
            <a:off x="8900571" y="2001930"/>
            <a:ext cx="1086403"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3</a:t>
            </a:r>
          </a:p>
        </p:txBody>
      </p:sp>
      <p:pic>
        <p:nvPicPr>
          <p:cNvPr id="93" name="Picture 6" descr="Generic_VM_Flat.png">
            <a:extLst>
              <a:ext uri="{FF2B5EF4-FFF2-40B4-BE49-F238E27FC236}">
                <a16:creationId xmlns:a16="http://schemas.microsoft.com/office/drawing/2014/main" id="{863CECEB-1591-534F-9BFB-9E50AA64D8F2}"/>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9851447" y="3258853"/>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4" name="Picture 6" descr="Generic_VM_Flat.png">
            <a:extLst>
              <a:ext uri="{FF2B5EF4-FFF2-40B4-BE49-F238E27FC236}">
                <a16:creationId xmlns:a16="http://schemas.microsoft.com/office/drawing/2014/main" id="{6B841928-4A15-AE47-B8C9-82F17B0BD4EA}"/>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9256282" y="3258852"/>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a:extLst>
              <a:ext uri="{FF2B5EF4-FFF2-40B4-BE49-F238E27FC236}">
                <a16:creationId xmlns:a16="http://schemas.microsoft.com/office/drawing/2014/main" id="{DF16C4A1-B7AA-854B-90D1-2C12887152A7}"/>
              </a:ext>
            </a:extLst>
          </p:cNvPr>
          <p:cNvSpPr/>
          <p:nvPr/>
        </p:nvSpPr>
        <p:spPr>
          <a:xfrm rot="2699826">
            <a:off x="9918714" y="1734180"/>
            <a:ext cx="309532" cy="3322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3"/>
          <a:stretch>
            <a:fillRect/>
          </a:stretch>
        </p:blipFill>
        <p:spPr>
          <a:xfrm>
            <a:off x="9838952" y="1661167"/>
            <a:ext cx="479569" cy="479569"/>
          </a:xfrm>
          <a:prstGeom prst="rect">
            <a:avLst/>
          </a:prstGeom>
        </p:spPr>
      </p:pic>
      <p:sp>
        <p:nvSpPr>
          <p:cNvPr id="95" name="Rectangle 94">
            <a:extLst>
              <a:ext uri="{FF2B5EF4-FFF2-40B4-BE49-F238E27FC236}">
                <a16:creationId xmlns:a16="http://schemas.microsoft.com/office/drawing/2014/main" id="{C857E375-10EB-234D-9E3E-B0C9C4D22838}"/>
              </a:ext>
            </a:extLst>
          </p:cNvPr>
          <p:cNvSpPr/>
          <p:nvPr/>
        </p:nvSpPr>
        <p:spPr>
          <a:xfrm>
            <a:off x="6946371" y="1998795"/>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96" name="Picture 6" descr="Generic_VM_Flat.png">
            <a:extLst>
              <a:ext uri="{FF2B5EF4-FFF2-40B4-BE49-F238E27FC236}">
                <a16:creationId xmlns:a16="http://schemas.microsoft.com/office/drawing/2014/main" id="{058B01BC-F561-2C4E-8EB3-209382C141E6}"/>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7862033" y="3262126"/>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7" name="Picture 6" descr="Generic_VM_Flat.png">
            <a:extLst>
              <a:ext uri="{FF2B5EF4-FFF2-40B4-BE49-F238E27FC236}">
                <a16:creationId xmlns:a16="http://schemas.microsoft.com/office/drawing/2014/main" id="{36A8F30B-5D97-D046-9540-DEFA8144FC25}"/>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7266868" y="3262125"/>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8" name="Rectangle 97">
            <a:extLst>
              <a:ext uri="{FF2B5EF4-FFF2-40B4-BE49-F238E27FC236}">
                <a16:creationId xmlns:a16="http://schemas.microsoft.com/office/drawing/2014/main" id="{074A8CA9-68EF-E046-BABF-7D9983CAFB51}"/>
              </a:ext>
            </a:extLst>
          </p:cNvPr>
          <p:cNvSpPr/>
          <p:nvPr/>
        </p:nvSpPr>
        <p:spPr>
          <a:xfrm>
            <a:off x="5027210" y="1998696"/>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99" name="Picture 6" descr="Generic_VM_Flat.png">
            <a:extLst>
              <a:ext uri="{FF2B5EF4-FFF2-40B4-BE49-F238E27FC236}">
                <a16:creationId xmlns:a16="http://schemas.microsoft.com/office/drawing/2014/main" id="{4AD1FC16-EAB3-4D4F-A006-28FCF207DADC}"/>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946662" y="3258852"/>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0" name="Picture 6" descr="Generic_VM_Flat.png">
            <a:extLst>
              <a:ext uri="{FF2B5EF4-FFF2-40B4-BE49-F238E27FC236}">
                <a16:creationId xmlns:a16="http://schemas.microsoft.com/office/drawing/2014/main" id="{839A7FAE-12B5-4E4F-BA84-2DFA4A361A67}"/>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351497" y="3258851"/>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1" name="Picture 6" descr="Generic_VM_Flat.png">
            <a:extLst>
              <a:ext uri="{FF2B5EF4-FFF2-40B4-BE49-F238E27FC236}">
                <a16:creationId xmlns:a16="http://schemas.microsoft.com/office/drawing/2014/main" id="{C57CAC03-C818-5448-9565-742C1B01A9EB}"/>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945879" y="3871168"/>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2" name="Picture 6" descr="Generic_VM_Flat.png">
            <a:extLst>
              <a:ext uri="{FF2B5EF4-FFF2-40B4-BE49-F238E27FC236}">
                <a16:creationId xmlns:a16="http://schemas.microsoft.com/office/drawing/2014/main" id="{CF142E1D-6C43-194E-ABAF-AED7395D105A}"/>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350714" y="3871167"/>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4" name="TextBox 103">
            <a:extLst>
              <a:ext uri="{FF2B5EF4-FFF2-40B4-BE49-F238E27FC236}">
                <a16:creationId xmlns:a16="http://schemas.microsoft.com/office/drawing/2014/main" id="{D52FEE7B-10C8-BA4F-8116-D33CE8438A34}"/>
              </a:ext>
            </a:extLst>
          </p:cNvPr>
          <p:cNvSpPr txBox="1"/>
          <p:nvPr/>
        </p:nvSpPr>
        <p:spPr>
          <a:xfrm>
            <a:off x="3975036" y="4220258"/>
            <a:ext cx="1086403" cy="399340"/>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Azure</a:t>
            </a:r>
            <a:r>
              <a:rPr lang="sv-SE" sz="1050">
                <a:cs typeface="Arial" panose="020B0604020202020204" pitchFamily="34" charset="0"/>
              </a:rPr>
              <a:t> </a:t>
            </a:r>
            <a:r>
              <a:rPr lang="sv-SE" sz="1050" err="1">
                <a:cs typeface="Arial" panose="020B0604020202020204" pitchFamily="34" charset="0"/>
              </a:rPr>
              <a:t>Gateway</a:t>
            </a:r>
            <a:endParaRPr lang="sv-SE" sz="1050">
              <a:cs typeface="Arial" panose="020B0604020202020204" pitchFamily="34" charset="0"/>
            </a:endParaRPr>
          </a:p>
        </p:txBody>
      </p:sp>
      <p:sp>
        <p:nvSpPr>
          <p:cNvPr id="26" name="Freeform 25">
            <a:extLst>
              <a:ext uri="{FF2B5EF4-FFF2-40B4-BE49-F238E27FC236}">
                <a16:creationId xmlns:a16="http://schemas.microsoft.com/office/drawing/2014/main" id="{73E24FE0-7424-BF4F-9F11-33782B4C35E1}"/>
              </a:ext>
            </a:extLst>
          </p:cNvPr>
          <p:cNvSpPr/>
          <p:nvPr/>
        </p:nvSpPr>
        <p:spPr>
          <a:xfrm>
            <a:off x="1117600" y="2926389"/>
            <a:ext cx="3187700" cy="667711"/>
          </a:xfrm>
          <a:custGeom>
            <a:avLst/>
            <a:gdLst>
              <a:gd name="connsiteX0" fmla="*/ 3187700 w 3187700"/>
              <a:gd name="connsiteY0" fmla="*/ 667711 h 667711"/>
              <a:gd name="connsiteX1" fmla="*/ 1549400 w 3187700"/>
              <a:gd name="connsiteY1" fmla="*/ 45411 h 667711"/>
              <a:gd name="connsiteX2" fmla="*/ 0 w 3187700"/>
              <a:gd name="connsiteY2" fmla="*/ 96211 h 667711"/>
            </a:gdLst>
            <a:ahLst/>
            <a:cxnLst>
              <a:cxn ang="0">
                <a:pos x="connsiteX0" y="connsiteY0"/>
              </a:cxn>
              <a:cxn ang="0">
                <a:pos x="connsiteX1" y="connsiteY1"/>
              </a:cxn>
              <a:cxn ang="0">
                <a:pos x="connsiteX2" y="connsiteY2"/>
              </a:cxn>
            </a:cxnLst>
            <a:rect l="l" t="t" r="r" b="b"/>
            <a:pathLst>
              <a:path w="3187700" h="667711">
                <a:moveTo>
                  <a:pt x="3187700" y="667711"/>
                </a:moveTo>
                <a:cubicBezTo>
                  <a:pt x="2634191" y="404186"/>
                  <a:pt x="2080683" y="140661"/>
                  <a:pt x="1549400" y="45411"/>
                </a:cubicBezTo>
                <a:cubicBezTo>
                  <a:pt x="1018117" y="-49839"/>
                  <a:pt x="509058" y="23186"/>
                  <a:pt x="0" y="96211"/>
                </a:cubicBezTo>
              </a:path>
            </a:pathLst>
          </a:custGeom>
          <a:noFill/>
          <a:ln w="25400">
            <a:solidFill>
              <a:schemeClr val="accent2"/>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a:extLst>
              <a:ext uri="{FF2B5EF4-FFF2-40B4-BE49-F238E27FC236}">
                <a16:creationId xmlns:a16="http://schemas.microsoft.com/office/drawing/2014/main" id="{D8B4A7EF-19D8-C844-A70B-4C12B130E66F}"/>
              </a:ext>
            </a:extLst>
          </p:cNvPr>
          <p:cNvSpPr txBox="1"/>
          <p:nvPr/>
        </p:nvSpPr>
        <p:spPr>
          <a:xfrm>
            <a:off x="5428827" y="6002324"/>
            <a:ext cx="2889955" cy="706732"/>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ExpressRoute</a:t>
            </a:r>
            <a:endParaRPr lang="sv-SE" sz="1050">
              <a:cs typeface="Arial" panose="020B0604020202020204" pitchFamily="34" charset="0"/>
            </a:endParaRPr>
          </a:p>
          <a:p>
            <a:pPr defTabSz="457189">
              <a:lnSpc>
                <a:spcPct val="95000"/>
              </a:lnSpc>
              <a:spcAft>
                <a:spcPts val="600"/>
              </a:spcAft>
            </a:pPr>
            <a:r>
              <a:rPr lang="sv-SE" sz="1050">
                <a:cs typeface="Arial" panose="020B0604020202020204" pitchFamily="34" charset="0"/>
              </a:rPr>
              <a:t>VPN</a:t>
            </a:r>
          </a:p>
          <a:p>
            <a:pPr defTabSz="457189">
              <a:lnSpc>
                <a:spcPct val="95000"/>
              </a:lnSpc>
              <a:spcAft>
                <a:spcPts val="600"/>
              </a:spcAft>
            </a:pPr>
            <a:r>
              <a:rPr lang="sv-SE" sz="1050" err="1">
                <a:cs typeface="Arial" panose="020B0604020202020204" pitchFamily="34" charset="0"/>
              </a:rPr>
              <a:t>Routing</a:t>
            </a:r>
            <a:r>
              <a:rPr lang="sv-SE" sz="1050">
                <a:cs typeface="Arial" panose="020B0604020202020204" pitchFamily="34" charset="0"/>
              </a:rPr>
              <a:t> table</a:t>
            </a:r>
          </a:p>
        </p:txBody>
      </p:sp>
      <p:cxnSp>
        <p:nvCxnSpPr>
          <p:cNvPr id="107" name="Straight Arrow Connector 106">
            <a:extLst>
              <a:ext uri="{FF2B5EF4-FFF2-40B4-BE49-F238E27FC236}">
                <a16:creationId xmlns:a16="http://schemas.microsoft.com/office/drawing/2014/main" id="{B8B9DB04-3C58-714A-98B4-4BAAA73A41C6}"/>
              </a:ext>
            </a:extLst>
          </p:cNvPr>
          <p:cNvCxnSpPr/>
          <p:nvPr/>
        </p:nvCxnSpPr>
        <p:spPr>
          <a:xfrm>
            <a:off x="4670049" y="6116204"/>
            <a:ext cx="688696" cy="0"/>
          </a:xfrm>
          <a:prstGeom prst="straightConnector1">
            <a:avLst/>
          </a:prstGeom>
          <a:ln w="2540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EB0883F2-1B4B-5446-B44E-A8C65A1D993D}"/>
              </a:ext>
            </a:extLst>
          </p:cNvPr>
          <p:cNvCxnSpPr/>
          <p:nvPr/>
        </p:nvCxnSpPr>
        <p:spPr>
          <a:xfrm>
            <a:off x="4670049" y="6355690"/>
            <a:ext cx="688696" cy="0"/>
          </a:xfrm>
          <a:prstGeom prst="straightConnector1">
            <a:avLst/>
          </a:prstGeom>
          <a:ln w="254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15" name="Picture 114">
            <a:extLst>
              <a:ext uri="{FF2B5EF4-FFF2-40B4-BE49-F238E27FC236}">
                <a16:creationId xmlns:a16="http://schemas.microsoft.com/office/drawing/2014/main" id="{4F2FCC18-8683-5D40-A369-5C7704635184}"/>
              </a:ext>
            </a:extLst>
          </p:cNvPr>
          <p:cNvPicPr>
            <a:picLocks noChangeAspect="1"/>
          </p:cNvPicPr>
          <p:nvPr/>
        </p:nvPicPr>
        <p:blipFill>
          <a:blip r:embed="rId12"/>
          <a:stretch>
            <a:fillRect/>
          </a:stretch>
        </p:blipFill>
        <p:spPr>
          <a:xfrm>
            <a:off x="3823305" y="4570037"/>
            <a:ext cx="249848" cy="250894"/>
          </a:xfrm>
          <a:prstGeom prst="rect">
            <a:avLst/>
          </a:prstGeom>
        </p:spPr>
      </p:pic>
      <p:pic>
        <p:nvPicPr>
          <p:cNvPr id="116" name="Picture 115">
            <a:extLst>
              <a:ext uri="{FF2B5EF4-FFF2-40B4-BE49-F238E27FC236}">
                <a16:creationId xmlns:a16="http://schemas.microsoft.com/office/drawing/2014/main" id="{1DA49413-3131-B943-B26D-CF568EFD1E8D}"/>
              </a:ext>
            </a:extLst>
          </p:cNvPr>
          <p:cNvPicPr>
            <a:picLocks noChangeAspect="1"/>
          </p:cNvPicPr>
          <p:nvPr/>
        </p:nvPicPr>
        <p:blipFill>
          <a:blip r:embed="rId12"/>
          <a:stretch>
            <a:fillRect/>
          </a:stretch>
        </p:blipFill>
        <p:spPr>
          <a:xfrm>
            <a:off x="5048609" y="4562860"/>
            <a:ext cx="249848" cy="250894"/>
          </a:xfrm>
          <a:prstGeom prst="rect">
            <a:avLst/>
          </a:prstGeom>
        </p:spPr>
      </p:pic>
      <p:pic>
        <p:nvPicPr>
          <p:cNvPr id="117" name="Picture 116">
            <a:extLst>
              <a:ext uri="{FF2B5EF4-FFF2-40B4-BE49-F238E27FC236}">
                <a16:creationId xmlns:a16="http://schemas.microsoft.com/office/drawing/2014/main" id="{50FA6A01-473F-F74B-8AEE-4FF0EE5F6910}"/>
              </a:ext>
            </a:extLst>
          </p:cNvPr>
          <p:cNvPicPr>
            <a:picLocks noChangeAspect="1"/>
          </p:cNvPicPr>
          <p:nvPr/>
        </p:nvPicPr>
        <p:blipFill>
          <a:blip r:embed="rId12"/>
          <a:stretch>
            <a:fillRect/>
          </a:stretch>
        </p:blipFill>
        <p:spPr>
          <a:xfrm>
            <a:off x="6995611" y="4572044"/>
            <a:ext cx="249848" cy="250894"/>
          </a:xfrm>
          <a:prstGeom prst="rect">
            <a:avLst/>
          </a:prstGeom>
        </p:spPr>
      </p:pic>
      <p:pic>
        <p:nvPicPr>
          <p:cNvPr id="118" name="Picture 117">
            <a:extLst>
              <a:ext uri="{FF2B5EF4-FFF2-40B4-BE49-F238E27FC236}">
                <a16:creationId xmlns:a16="http://schemas.microsoft.com/office/drawing/2014/main" id="{43037D76-C165-2940-8BAD-CB755E74D8BC}"/>
              </a:ext>
            </a:extLst>
          </p:cNvPr>
          <p:cNvPicPr>
            <a:picLocks noChangeAspect="1"/>
          </p:cNvPicPr>
          <p:nvPr/>
        </p:nvPicPr>
        <p:blipFill>
          <a:blip r:embed="rId12"/>
          <a:stretch>
            <a:fillRect/>
          </a:stretch>
        </p:blipFill>
        <p:spPr>
          <a:xfrm>
            <a:off x="8896201" y="4575551"/>
            <a:ext cx="249848" cy="250894"/>
          </a:xfrm>
          <a:prstGeom prst="rect">
            <a:avLst/>
          </a:prstGeom>
        </p:spPr>
      </p:pic>
      <p:pic>
        <p:nvPicPr>
          <p:cNvPr id="119" name="Picture 118">
            <a:extLst>
              <a:ext uri="{FF2B5EF4-FFF2-40B4-BE49-F238E27FC236}">
                <a16:creationId xmlns:a16="http://schemas.microsoft.com/office/drawing/2014/main" id="{1C497CF1-0D13-CB4B-BFD4-F4E25F73918B}"/>
              </a:ext>
            </a:extLst>
          </p:cNvPr>
          <p:cNvPicPr>
            <a:picLocks noChangeAspect="1"/>
          </p:cNvPicPr>
          <p:nvPr/>
        </p:nvPicPr>
        <p:blipFill>
          <a:blip r:embed="rId12"/>
          <a:stretch>
            <a:fillRect/>
          </a:stretch>
        </p:blipFill>
        <p:spPr>
          <a:xfrm>
            <a:off x="4936515" y="6450755"/>
            <a:ext cx="249848" cy="250894"/>
          </a:xfrm>
          <a:prstGeom prst="rect">
            <a:avLst/>
          </a:prstGeom>
        </p:spPr>
      </p:pic>
      <p:pic>
        <p:nvPicPr>
          <p:cNvPr id="120" name="Picture 119" descr="azure-logo.emf">
            <a:extLst>
              <a:ext uri="{FF2B5EF4-FFF2-40B4-BE49-F238E27FC236}">
                <a16:creationId xmlns:a16="http://schemas.microsoft.com/office/drawing/2014/main" id="{ECBD1765-F0A0-C34F-B3A3-F4A2830125D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57129" y="5314185"/>
            <a:ext cx="370754" cy="290103"/>
          </a:xfrm>
          <a:prstGeom prst="rect">
            <a:avLst/>
          </a:prstGeom>
        </p:spPr>
      </p:pic>
    </p:spTree>
    <p:extLst>
      <p:ext uri="{BB962C8B-B14F-4D97-AF65-F5344CB8AC3E}">
        <p14:creationId xmlns:p14="http://schemas.microsoft.com/office/powerpoint/2010/main" val="3879881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a:t>Active - Active</a:t>
            </a:r>
          </a:p>
        </p:txBody>
      </p:sp>
      <p:pic>
        <p:nvPicPr>
          <p:cNvPr id="42" name="Picture 41">
            <a:extLst>
              <a:ext uri="{FF2B5EF4-FFF2-40B4-BE49-F238E27FC236}">
                <a16:creationId xmlns:a16="http://schemas.microsoft.com/office/drawing/2014/main" id="{5ECBC9C4-A52A-BF45-B512-F6B7E50347C3}"/>
              </a:ext>
            </a:extLst>
          </p:cNvPr>
          <p:cNvPicPr>
            <a:picLocks noChangeAspect="1"/>
          </p:cNvPicPr>
          <p:nvPr/>
        </p:nvPicPr>
        <p:blipFill>
          <a:blip r:embed="rId3"/>
          <a:stretch>
            <a:fillRect/>
          </a:stretch>
        </p:blipFill>
        <p:spPr>
          <a:xfrm>
            <a:off x="7593136" y="2592131"/>
            <a:ext cx="461433" cy="461433"/>
          </a:xfrm>
          <a:prstGeom prst="rect">
            <a:avLst/>
          </a:prstGeom>
        </p:spPr>
      </p:pic>
      <p:pic>
        <p:nvPicPr>
          <p:cNvPr id="15" name="Picture 79">
            <a:extLst>
              <a:ext uri="{FF2B5EF4-FFF2-40B4-BE49-F238E27FC236}">
                <a16:creationId xmlns:a16="http://schemas.microsoft.com/office/drawing/2014/main" id="{8AD2AD56-BCA2-D447-9966-D27D4B336B4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93983" y="1613372"/>
            <a:ext cx="907813" cy="736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16" name="Group 8">
            <a:extLst>
              <a:ext uri="{FF2B5EF4-FFF2-40B4-BE49-F238E27FC236}">
                <a16:creationId xmlns:a16="http://schemas.microsoft.com/office/drawing/2014/main" id="{A694DC32-E399-0C4E-AF0B-D5995FC43278}"/>
              </a:ext>
            </a:extLst>
          </p:cNvPr>
          <p:cNvGrpSpPr>
            <a:grpSpLocks/>
          </p:cNvGrpSpPr>
          <p:nvPr/>
        </p:nvGrpSpPr>
        <p:grpSpPr bwMode="auto">
          <a:xfrm>
            <a:off x="944735" y="3525188"/>
            <a:ext cx="1541328" cy="917669"/>
            <a:chOff x="3731381" y="3981784"/>
            <a:chExt cx="707235" cy="455950"/>
          </a:xfrm>
        </p:grpSpPr>
        <p:pic>
          <p:nvPicPr>
            <p:cNvPr id="17" name="Picture 70">
              <a:extLst>
                <a:ext uri="{FF2B5EF4-FFF2-40B4-BE49-F238E27FC236}">
                  <a16:creationId xmlns:a16="http://schemas.microsoft.com/office/drawing/2014/main" id="{E2C96EF4-AE7D-5646-B8D9-8214114A80C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731381" y="3981784"/>
              <a:ext cx="707235" cy="455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Box 72">
              <a:extLst>
                <a:ext uri="{FF2B5EF4-FFF2-40B4-BE49-F238E27FC236}">
                  <a16:creationId xmlns:a16="http://schemas.microsoft.com/office/drawing/2014/main" id="{7FBAF4D9-1B19-4F41-A655-6071B28BA39C}"/>
                </a:ext>
              </a:extLst>
            </p:cNvPr>
            <p:cNvSpPr txBox="1">
              <a:spLocks noChangeArrowheads="1"/>
            </p:cNvSpPr>
            <p:nvPr/>
          </p:nvSpPr>
          <p:spPr bwMode="auto">
            <a:xfrm>
              <a:off x="3773055" y="4149676"/>
              <a:ext cx="618676" cy="1146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900" b="1">
                  <a:solidFill>
                    <a:schemeClr val="bg1"/>
                  </a:solidFill>
                  <a:cs typeface="Helvetica 55 Roman" charset="0"/>
                </a:rPr>
                <a:t>ExpressRoute</a:t>
              </a:r>
            </a:p>
          </p:txBody>
        </p:sp>
      </p:grpSp>
      <p:sp>
        <p:nvSpPr>
          <p:cNvPr id="22" name="TextBox 21">
            <a:extLst>
              <a:ext uri="{FF2B5EF4-FFF2-40B4-BE49-F238E27FC236}">
                <a16:creationId xmlns:a16="http://schemas.microsoft.com/office/drawing/2014/main" id="{547C1894-5FFF-8244-B555-5B9D06F5993A}"/>
              </a:ext>
            </a:extLst>
          </p:cNvPr>
          <p:cNvSpPr txBox="1"/>
          <p:nvPr/>
        </p:nvSpPr>
        <p:spPr>
          <a:xfrm>
            <a:off x="253572" y="2349972"/>
            <a:ext cx="1514507" cy="267766"/>
          </a:xfrm>
          <a:prstGeom prst="rect">
            <a:avLst/>
          </a:prstGeom>
          <a:noFill/>
        </p:spPr>
        <p:txBody>
          <a:bodyPr wrap="square" rtlCol="0">
            <a:spAutoFit/>
          </a:bodyPr>
          <a:lstStyle/>
          <a:p>
            <a:pPr defTabSz="457189">
              <a:lnSpc>
                <a:spcPct val="95000"/>
              </a:lnSpc>
              <a:spcAft>
                <a:spcPts val="600"/>
              </a:spcAft>
            </a:pPr>
            <a:r>
              <a:rPr lang="sv-SE" sz="1200">
                <a:solidFill>
                  <a:srgbClr val="000000"/>
                </a:solidFill>
                <a:cs typeface="Arial" panose="020B0604020202020204" pitchFamily="34" charset="0"/>
              </a:rPr>
              <a:t>On-</a:t>
            </a:r>
            <a:r>
              <a:rPr lang="sv-SE" sz="1200" err="1">
                <a:solidFill>
                  <a:srgbClr val="000000"/>
                </a:solidFill>
                <a:cs typeface="Arial" panose="020B0604020202020204" pitchFamily="34" charset="0"/>
              </a:rPr>
              <a:t>Premise</a:t>
            </a:r>
            <a:endParaRPr lang="sv-SE" sz="1200">
              <a:solidFill>
                <a:srgbClr val="000000"/>
              </a:solidFill>
              <a:cs typeface="Arial" panose="020B0604020202020204" pitchFamily="34" charset="0"/>
            </a:endParaRPr>
          </a:p>
        </p:txBody>
      </p:sp>
      <p:pic>
        <p:nvPicPr>
          <p:cNvPr id="23" name="Picture 22" descr="azure-1.emf">
            <a:extLst>
              <a:ext uri="{FF2B5EF4-FFF2-40B4-BE49-F238E27FC236}">
                <a16:creationId xmlns:a16="http://schemas.microsoft.com/office/drawing/2014/main" id="{BF05A5CF-D103-5949-9D79-897D7B73456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93738" y="3296913"/>
            <a:ext cx="1126473" cy="596984"/>
          </a:xfrm>
          <a:prstGeom prst="rect">
            <a:avLst/>
          </a:prstGeom>
        </p:spPr>
      </p:pic>
      <p:pic>
        <p:nvPicPr>
          <p:cNvPr id="35" name="Picture 34">
            <a:extLst>
              <a:ext uri="{FF2B5EF4-FFF2-40B4-BE49-F238E27FC236}">
                <a16:creationId xmlns:a16="http://schemas.microsoft.com/office/drawing/2014/main" id="{3B28BD87-C41B-004E-A672-AAF785C86E06}"/>
              </a:ext>
            </a:extLst>
          </p:cNvPr>
          <p:cNvPicPr>
            <a:picLocks noChangeAspect="1"/>
          </p:cNvPicPr>
          <p:nvPr/>
        </p:nvPicPr>
        <p:blipFill>
          <a:blip r:embed="rId7"/>
          <a:stretch>
            <a:fillRect/>
          </a:stretch>
        </p:blipFill>
        <p:spPr>
          <a:xfrm>
            <a:off x="3146495" y="5172025"/>
            <a:ext cx="574424" cy="574424"/>
          </a:xfrm>
          <a:prstGeom prst="rect">
            <a:avLst/>
          </a:prstGeom>
        </p:spPr>
      </p:pic>
      <p:pic>
        <p:nvPicPr>
          <p:cNvPr id="37" name="Picture 36">
            <a:extLst>
              <a:ext uri="{FF2B5EF4-FFF2-40B4-BE49-F238E27FC236}">
                <a16:creationId xmlns:a16="http://schemas.microsoft.com/office/drawing/2014/main" id="{4E08402C-E062-CF43-8E0D-858556D0D684}"/>
              </a:ext>
            </a:extLst>
          </p:cNvPr>
          <p:cNvPicPr>
            <a:picLocks noChangeAspect="1"/>
          </p:cNvPicPr>
          <p:nvPr/>
        </p:nvPicPr>
        <p:blipFill>
          <a:blip r:embed="rId8"/>
          <a:stretch>
            <a:fillRect/>
          </a:stretch>
        </p:blipFill>
        <p:spPr>
          <a:xfrm>
            <a:off x="4040892" y="3670399"/>
            <a:ext cx="548196" cy="548196"/>
          </a:xfrm>
          <a:prstGeom prst="rect">
            <a:avLst/>
          </a:prstGeom>
        </p:spPr>
      </p:pic>
      <p:pic>
        <p:nvPicPr>
          <p:cNvPr id="41" name="Picture 40">
            <a:extLst>
              <a:ext uri="{FF2B5EF4-FFF2-40B4-BE49-F238E27FC236}">
                <a16:creationId xmlns:a16="http://schemas.microsoft.com/office/drawing/2014/main" id="{872FF5E6-D044-7345-9391-82C3AD2986DD}"/>
              </a:ext>
            </a:extLst>
          </p:cNvPr>
          <p:cNvPicPr>
            <a:picLocks noChangeAspect="1"/>
          </p:cNvPicPr>
          <p:nvPr/>
        </p:nvPicPr>
        <p:blipFill>
          <a:blip r:embed="rId9"/>
          <a:stretch>
            <a:fillRect/>
          </a:stretch>
        </p:blipFill>
        <p:spPr>
          <a:xfrm>
            <a:off x="1449418" y="3978511"/>
            <a:ext cx="489064" cy="489064"/>
          </a:xfrm>
          <a:prstGeom prst="rect">
            <a:avLst/>
          </a:prstGeom>
        </p:spPr>
      </p:pic>
      <p:sp>
        <p:nvSpPr>
          <p:cNvPr id="43" name="Rectangle 42">
            <a:extLst>
              <a:ext uri="{FF2B5EF4-FFF2-40B4-BE49-F238E27FC236}">
                <a16:creationId xmlns:a16="http://schemas.microsoft.com/office/drawing/2014/main" id="{B7BD49CD-B8F2-9446-9EA8-7B63152427A0}"/>
              </a:ext>
            </a:extLst>
          </p:cNvPr>
          <p:cNvSpPr/>
          <p:nvPr/>
        </p:nvSpPr>
        <p:spPr>
          <a:xfrm>
            <a:off x="3785851" y="1998795"/>
            <a:ext cx="1068267"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44" name="TextBox 43">
            <a:extLst>
              <a:ext uri="{FF2B5EF4-FFF2-40B4-BE49-F238E27FC236}">
                <a16:creationId xmlns:a16="http://schemas.microsoft.com/office/drawing/2014/main" id="{25E66B17-EE02-A943-8C5B-299BC96B823B}"/>
              </a:ext>
            </a:extLst>
          </p:cNvPr>
          <p:cNvSpPr txBox="1"/>
          <p:nvPr/>
        </p:nvSpPr>
        <p:spPr>
          <a:xfrm>
            <a:off x="3785851" y="2001930"/>
            <a:ext cx="1086403" cy="399340"/>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Gateway</a:t>
            </a:r>
            <a:r>
              <a:rPr lang="sv-SE" sz="1050">
                <a:cs typeface="Arial" panose="020B0604020202020204" pitchFamily="34" charset="0"/>
              </a:rPr>
              <a:t> </a:t>
            </a:r>
            <a:r>
              <a:rPr lang="sv-SE" sz="1050" err="1">
                <a:cs typeface="Arial" panose="020B0604020202020204" pitchFamily="34" charset="0"/>
              </a:rPr>
              <a:t>Subnet</a:t>
            </a:r>
            <a:endParaRPr lang="sv-SE" sz="1050">
              <a:cs typeface="Arial" panose="020B0604020202020204" pitchFamily="34" charset="0"/>
            </a:endParaRPr>
          </a:p>
        </p:txBody>
      </p:sp>
      <p:pic>
        <p:nvPicPr>
          <p:cNvPr id="45" name="Picture 122">
            <a:extLst>
              <a:ext uri="{FF2B5EF4-FFF2-40B4-BE49-F238E27FC236}">
                <a16:creationId xmlns:a16="http://schemas.microsoft.com/office/drawing/2014/main" id="{A1546EF4-E996-AB4D-9787-0E65E81E9693}"/>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18718" y="2870476"/>
            <a:ext cx="575583" cy="4720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7" name="Freeform 46">
            <a:extLst>
              <a:ext uri="{FF2B5EF4-FFF2-40B4-BE49-F238E27FC236}">
                <a16:creationId xmlns:a16="http://schemas.microsoft.com/office/drawing/2014/main" id="{6BDBD134-5B88-0046-8FAD-A2487EEAEDB4}"/>
              </a:ext>
            </a:extLst>
          </p:cNvPr>
          <p:cNvSpPr/>
          <p:nvPr/>
        </p:nvSpPr>
        <p:spPr>
          <a:xfrm>
            <a:off x="752862" y="3342493"/>
            <a:ext cx="3323390" cy="1198988"/>
          </a:xfrm>
          <a:custGeom>
            <a:avLst/>
            <a:gdLst>
              <a:gd name="connsiteX0" fmla="*/ 0 w 3557752"/>
              <a:gd name="connsiteY0" fmla="*/ 0 h 1172466"/>
              <a:gd name="connsiteX1" fmla="*/ 856593 w 3557752"/>
              <a:gd name="connsiteY1" fmla="*/ 1150883 h 1172466"/>
              <a:gd name="connsiteX2" fmla="*/ 3557752 w 3557752"/>
              <a:gd name="connsiteY2" fmla="*/ 804042 h 1172466"/>
            </a:gdLst>
            <a:ahLst/>
            <a:cxnLst>
              <a:cxn ang="0">
                <a:pos x="connsiteX0" y="connsiteY0"/>
              </a:cxn>
              <a:cxn ang="0">
                <a:pos x="connsiteX1" y="connsiteY1"/>
              </a:cxn>
              <a:cxn ang="0">
                <a:pos x="connsiteX2" y="connsiteY2"/>
              </a:cxn>
            </a:cxnLst>
            <a:rect l="l" t="t" r="r" b="b"/>
            <a:pathLst>
              <a:path w="3557752" h="1172466">
                <a:moveTo>
                  <a:pt x="0" y="0"/>
                </a:moveTo>
                <a:cubicBezTo>
                  <a:pt x="131817" y="508438"/>
                  <a:pt x="263634" y="1016876"/>
                  <a:pt x="856593" y="1150883"/>
                </a:cubicBezTo>
                <a:cubicBezTo>
                  <a:pt x="1449552" y="1284890"/>
                  <a:pt x="3518338" y="748863"/>
                  <a:pt x="3557752" y="804042"/>
                </a:cubicBezTo>
              </a:path>
            </a:pathLst>
          </a:custGeom>
          <a:noFill/>
          <a:ln w="25400">
            <a:solidFill>
              <a:schemeClr val="accent1"/>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0" name="Rectangle 49">
            <a:extLst>
              <a:ext uri="{FF2B5EF4-FFF2-40B4-BE49-F238E27FC236}">
                <a16:creationId xmlns:a16="http://schemas.microsoft.com/office/drawing/2014/main" id="{BCE0CCCA-0184-014C-92AB-9B7C6122B352}"/>
              </a:ext>
            </a:extLst>
          </p:cNvPr>
          <p:cNvSpPr/>
          <p:nvPr/>
        </p:nvSpPr>
        <p:spPr>
          <a:xfrm>
            <a:off x="3650837" y="1892262"/>
            <a:ext cx="7193174" cy="344351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51" name="TextBox 50">
            <a:extLst>
              <a:ext uri="{FF2B5EF4-FFF2-40B4-BE49-F238E27FC236}">
                <a16:creationId xmlns:a16="http://schemas.microsoft.com/office/drawing/2014/main" id="{395517B3-F8A4-3540-A3A5-F7E13F726D65}"/>
              </a:ext>
            </a:extLst>
          </p:cNvPr>
          <p:cNvSpPr txBox="1"/>
          <p:nvPr/>
        </p:nvSpPr>
        <p:spPr>
          <a:xfrm>
            <a:off x="3646132" y="5048631"/>
            <a:ext cx="1643591" cy="245837"/>
          </a:xfrm>
          <a:prstGeom prst="rect">
            <a:avLst/>
          </a:prstGeom>
          <a:noFill/>
        </p:spPr>
        <p:txBody>
          <a:bodyPr wrap="square" rtlCol="0">
            <a:spAutoFit/>
          </a:bodyPr>
          <a:lstStyle/>
          <a:p>
            <a:pPr defTabSz="457189">
              <a:lnSpc>
                <a:spcPct val="95000"/>
              </a:lnSpc>
              <a:spcAft>
                <a:spcPts val="600"/>
              </a:spcAft>
            </a:pPr>
            <a:r>
              <a:rPr lang="sv-SE" sz="1050" dirty="0" err="1">
                <a:cs typeface="Arial" panose="020B0604020202020204" pitchFamily="34" charset="0"/>
              </a:rPr>
              <a:t>Virtual</a:t>
            </a:r>
            <a:r>
              <a:rPr lang="sv-SE" sz="1050" dirty="0">
                <a:cs typeface="Arial" panose="020B0604020202020204" pitchFamily="34" charset="0"/>
              </a:rPr>
              <a:t> Network - VNET</a:t>
            </a:r>
          </a:p>
        </p:txBody>
      </p:sp>
      <p:sp>
        <p:nvSpPr>
          <p:cNvPr id="74" name="TextBox 73">
            <a:extLst>
              <a:ext uri="{FF2B5EF4-FFF2-40B4-BE49-F238E27FC236}">
                <a16:creationId xmlns:a16="http://schemas.microsoft.com/office/drawing/2014/main" id="{4FECD845-E11D-624E-AC90-987CFBA104A0}"/>
              </a:ext>
            </a:extLst>
          </p:cNvPr>
          <p:cNvSpPr txBox="1"/>
          <p:nvPr/>
        </p:nvSpPr>
        <p:spPr>
          <a:xfrm>
            <a:off x="5014397" y="2017817"/>
            <a:ext cx="1086403"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1</a:t>
            </a:r>
          </a:p>
        </p:txBody>
      </p:sp>
      <p:sp>
        <p:nvSpPr>
          <p:cNvPr id="86" name="TextBox 85">
            <a:extLst>
              <a:ext uri="{FF2B5EF4-FFF2-40B4-BE49-F238E27FC236}">
                <a16:creationId xmlns:a16="http://schemas.microsoft.com/office/drawing/2014/main" id="{D7A99D2E-F37F-C44F-BE0E-6AEB513718F5}"/>
              </a:ext>
            </a:extLst>
          </p:cNvPr>
          <p:cNvSpPr txBox="1"/>
          <p:nvPr/>
        </p:nvSpPr>
        <p:spPr>
          <a:xfrm>
            <a:off x="6939854" y="2013018"/>
            <a:ext cx="1086403"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2</a:t>
            </a:r>
          </a:p>
        </p:txBody>
      </p:sp>
      <p:sp>
        <p:nvSpPr>
          <p:cNvPr id="91" name="Rectangle 90">
            <a:extLst>
              <a:ext uri="{FF2B5EF4-FFF2-40B4-BE49-F238E27FC236}">
                <a16:creationId xmlns:a16="http://schemas.microsoft.com/office/drawing/2014/main" id="{DC77EBCE-FCC0-6346-8E72-F1C82C5F192C}"/>
              </a:ext>
            </a:extLst>
          </p:cNvPr>
          <p:cNvSpPr/>
          <p:nvPr/>
        </p:nvSpPr>
        <p:spPr>
          <a:xfrm>
            <a:off x="8882435" y="1998795"/>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92" name="TextBox 91">
            <a:extLst>
              <a:ext uri="{FF2B5EF4-FFF2-40B4-BE49-F238E27FC236}">
                <a16:creationId xmlns:a16="http://schemas.microsoft.com/office/drawing/2014/main" id="{946E588A-7FB0-6A42-82F7-99BBC275AEE0}"/>
              </a:ext>
            </a:extLst>
          </p:cNvPr>
          <p:cNvSpPr txBox="1"/>
          <p:nvPr/>
        </p:nvSpPr>
        <p:spPr>
          <a:xfrm>
            <a:off x="8900571" y="2001930"/>
            <a:ext cx="1086403"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3</a:t>
            </a:r>
          </a:p>
        </p:txBody>
      </p:sp>
      <p:pic>
        <p:nvPicPr>
          <p:cNvPr id="93" name="Picture 6" descr="Generic_VM_Flat.png">
            <a:extLst>
              <a:ext uri="{FF2B5EF4-FFF2-40B4-BE49-F238E27FC236}">
                <a16:creationId xmlns:a16="http://schemas.microsoft.com/office/drawing/2014/main" id="{863CECEB-1591-534F-9BFB-9E50AA64D8F2}"/>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9851447" y="3258853"/>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4" name="Picture 6" descr="Generic_VM_Flat.png">
            <a:extLst>
              <a:ext uri="{FF2B5EF4-FFF2-40B4-BE49-F238E27FC236}">
                <a16:creationId xmlns:a16="http://schemas.microsoft.com/office/drawing/2014/main" id="{6B841928-4A15-AE47-B8C9-82F17B0BD4EA}"/>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9256282" y="3258852"/>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a:extLst>
              <a:ext uri="{FF2B5EF4-FFF2-40B4-BE49-F238E27FC236}">
                <a16:creationId xmlns:a16="http://schemas.microsoft.com/office/drawing/2014/main" id="{DF16C4A1-B7AA-854B-90D1-2C12887152A7}"/>
              </a:ext>
            </a:extLst>
          </p:cNvPr>
          <p:cNvSpPr/>
          <p:nvPr/>
        </p:nvSpPr>
        <p:spPr>
          <a:xfrm rot="2699826">
            <a:off x="9918714" y="1734180"/>
            <a:ext cx="309532" cy="3322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3"/>
          <a:stretch>
            <a:fillRect/>
          </a:stretch>
        </p:blipFill>
        <p:spPr>
          <a:xfrm>
            <a:off x="9838952" y="1661167"/>
            <a:ext cx="479569" cy="479569"/>
          </a:xfrm>
          <a:prstGeom prst="rect">
            <a:avLst/>
          </a:prstGeom>
        </p:spPr>
      </p:pic>
      <p:sp>
        <p:nvSpPr>
          <p:cNvPr id="95" name="Rectangle 94">
            <a:extLst>
              <a:ext uri="{FF2B5EF4-FFF2-40B4-BE49-F238E27FC236}">
                <a16:creationId xmlns:a16="http://schemas.microsoft.com/office/drawing/2014/main" id="{C857E375-10EB-234D-9E3E-B0C9C4D22838}"/>
              </a:ext>
            </a:extLst>
          </p:cNvPr>
          <p:cNvSpPr/>
          <p:nvPr/>
        </p:nvSpPr>
        <p:spPr>
          <a:xfrm>
            <a:off x="6946371" y="1998795"/>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96" name="Picture 6" descr="Generic_VM_Flat.png">
            <a:extLst>
              <a:ext uri="{FF2B5EF4-FFF2-40B4-BE49-F238E27FC236}">
                <a16:creationId xmlns:a16="http://schemas.microsoft.com/office/drawing/2014/main" id="{058B01BC-F561-2C4E-8EB3-209382C141E6}"/>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7862033" y="3262126"/>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7" name="Picture 6" descr="Generic_VM_Flat.png">
            <a:extLst>
              <a:ext uri="{FF2B5EF4-FFF2-40B4-BE49-F238E27FC236}">
                <a16:creationId xmlns:a16="http://schemas.microsoft.com/office/drawing/2014/main" id="{36A8F30B-5D97-D046-9540-DEFA8144FC25}"/>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7266868" y="3262125"/>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8" name="Rectangle 97">
            <a:extLst>
              <a:ext uri="{FF2B5EF4-FFF2-40B4-BE49-F238E27FC236}">
                <a16:creationId xmlns:a16="http://schemas.microsoft.com/office/drawing/2014/main" id="{074A8CA9-68EF-E046-BABF-7D9983CAFB51}"/>
              </a:ext>
            </a:extLst>
          </p:cNvPr>
          <p:cNvSpPr/>
          <p:nvPr/>
        </p:nvSpPr>
        <p:spPr>
          <a:xfrm>
            <a:off x="5027210" y="1998696"/>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99" name="Picture 6" descr="Generic_VM_Flat.png">
            <a:extLst>
              <a:ext uri="{FF2B5EF4-FFF2-40B4-BE49-F238E27FC236}">
                <a16:creationId xmlns:a16="http://schemas.microsoft.com/office/drawing/2014/main" id="{4AD1FC16-EAB3-4D4F-A006-28FCF207DADC}"/>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946662" y="3258852"/>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0" name="Picture 6" descr="Generic_VM_Flat.png">
            <a:extLst>
              <a:ext uri="{FF2B5EF4-FFF2-40B4-BE49-F238E27FC236}">
                <a16:creationId xmlns:a16="http://schemas.microsoft.com/office/drawing/2014/main" id="{839A7FAE-12B5-4E4F-BA84-2DFA4A361A67}"/>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351497" y="3258851"/>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1" name="Picture 6" descr="Generic_VM_Flat.png">
            <a:extLst>
              <a:ext uri="{FF2B5EF4-FFF2-40B4-BE49-F238E27FC236}">
                <a16:creationId xmlns:a16="http://schemas.microsoft.com/office/drawing/2014/main" id="{C57CAC03-C818-5448-9565-742C1B01A9EB}"/>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945879" y="3871168"/>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2" name="Picture 6" descr="Generic_VM_Flat.png">
            <a:extLst>
              <a:ext uri="{FF2B5EF4-FFF2-40B4-BE49-F238E27FC236}">
                <a16:creationId xmlns:a16="http://schemas.microsoft.com/office/drawing/2014/main" id="{CF142E1D-6C43-194E-ABAF-AED7395D105A}"/>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350714" y="3871167"/>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4" name="TextBox 103">
            <a:extLst>
              <a:ext uri="{FF2B5EF4-FFF2-40B4-BE49-F238E27FC236}">
                <a16:creationId xmlns:a16="http://schemas.microsoft.com/office/drawing/2014/main" id="{D52FEE7B-10C8-BA4F-8116-D33CE8438A34}"/>
              </a:ext>
            </a:extLst>
          </p:cNvPr>
          <p:cNvSpPr txBox="1"/>
          <p:nvPr/>
        </p:nvSpPr>
        <p:spPr>
          <a:xfrm>
            <a:off x="3975036" y="4220258"/>
            <a:ext cx="1086403" cy="399340"/>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Azure</a:t>
            </a:r>
            <a:r>
              <a:rPr lang="sv-SE" sz="1050">
                <a:cs typeface="Arial" panose="020B0604020202020204" pitchFamily="34" charset="0"/>
              </a:rPr>
              <a:t> </a:t>
            </a:r>
            <a:r>
              <a:rPr lang="sv-SE" sz="1050" err="1">
                <a:cs typeface="Arial" panose="020B0604020202020204" pitchFamily="34" charset="0"/>
              </a:rPr>
              <a:t>Gateway</a:t>
            </a:r>
            <a:endParaRPr lang="sv-SE" sz="1050">
              <a:cs typeface="Arial" panose="020B0604020202020204" pitchFamily="34" charset="0"/>
            </a:endParaRPr>
          </a:p>
        </p:txBody>
      </p:sp>
      <p:sp>
        <p:nvSpPr>
          <p:cNvPr id="26" name="Freeform 25">
            <a:extLst>
              <a:ext uri="{FF2B5EF4-FFF2-40B4-BE49-F238E27FC236}">
                <a16:creationId xmlns:a16="http://schemas.microsoft.com/office/drawing/2014/main" id="{73E24FE0-7424-BF4F-9F11-33782B4C35E1}"/>
              </a:ext>
            </a:extLst>
          </p:cNvPr>
          <p:cNvSpPr/>
          <p:nvPr/>
        </p:nvSpPr>
        <p:spPr>
          <a:xfrm>
            <a:off x="1117600" y="2926389"/>
            <a:ext cx="3187700" cy="667711"/>
          </a:xfrm>
          <a:custGeom>
            <a:avLst/>
            <a:gdLst>
              <a:gd name="connsiteX0" fmla="*/ 3187700 w 3187700"/>
              <a:gd name="connsiteY0" fmla="*/ 667711 h 667711"/>
              <a:gd name="connsiteX1" fmla="*/ 1549400 w 3187700"/>
              <a:gd name="connsiteY1" fmla="*/ 45411 h 667711"/>
              <a:gd name="connsiteX2" fmla="*/ 0 w 3187700"/>
              <a:gd name="connsiteY2" fmla="*/ 96211 h 667711"/>
            </a:gdLst>
            <a:ahLst/>
            <a:cxnLst>
              <a:cxn ang="0">
                <a:pos x="connsiteX0" y="connsiteY0"/>
              </a:cxn>
              <a:cxn ang="0">
                <a:pos x="connsiteX1" y="connsiteY1"/>
              </a:cxn>
              <a:cxn ang="0">
                <a:pos x="connsiteX2" y="connsiteY2"/>
              </a:cxn>
            </a:cxnLst>
            <a:rect l="l" t="t" r="r" b="b"/>
            <a:pathLst>
              <a:path w="3187700" h="667711">
                <a:moveTo>
                  <a:pt x="3187700" y="667711"/>
                </a:moveTo>
                <a:cubicBezTo>
                  <a:pt x="2634191" y="404186"/>
                  <a:pt x="2080683" y="140661"/>
                  <a:pt x="1549400" y="45411"/>
                </a:cubicBezTo>
                <a:cubicBezTo>
                  <a:pt x="1018117" y="-49839"/>
                  <a:pt x="509058" y="23186"/>
                  <a:pt x="0" y="96211"/>
                </a:cubicBezTo>
              </a:path>
            </a:pathLst>
          </a:custGeom>
          <a:noFill/>
          <a:ln w="25400">
            <a:solidFill>
              <a:schemeClr val="accent2"/>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a:extLst>
              <a:ext uri="{FF2B5EF4-FFF2-40B4-BE49-F238E27FC236}">
                <a16:creationId xmlns:a16="http://schemas.microsoft.com/office/drawing/2014/main" id="{D8B4A7EF-19D8-C844-A70B-4C12B130E66F}"/>
              </a:ext>
            </a:extLst>
          </p:cNvPr>
          <p:cNvSpPr txBox="1"/>
          <p:nvPr/>
        </p:nvSpPr>
        <p:spPr>
          <a:xfrm>
            <a:off x="5428827" y="6002324"/>
            <a:ext cx="2889955" cy="706732"/>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ExpressRoute</a:t>
            </a:r>
            <a:endParaRPr lang="sv-SE" sz="1050">
              <a:cs typeface="Arial" panose="020B0604020202020204" pitchFamily="34" charset="0"/>
            </a:endParaRPr>
          </a:p>
          <a:p>
            <a:pPr defTabSz="457189">
              <a:lnSpc>
                <a:spcPct val="95000"/>
              </a:lnSpc>
              <a:spcAft>
                <a:spcPts val="600"/>
              </a:spcAft>
            </a:pPr>
            <a:r>
              <a:rPr lang="sv-SE" sz="1050">
                <a:cs typeface="Arial" panose="020B0604020202020204" pitchFamily="34" charset="0"/>
              </a:rPr>
              <a:t>VPN</a:t>
            </a:r>
          </a:p>
          <a:p>
            <a:pPr defTabSz="457189">
              <a:lnSpc>
                <a:spcPct val="95000"/>
              </a:lnSpc>
              <a:spcAft>
                <a:spcPts val="600"/>
              </a:spcAft>
            </a:pPr>
            <a:r>
              <a:rPr lang="sv-SE" sz="1050" err="1">
                <a:cs typeface="Arial" panose="020B0604020202020204" pitchFamily="34" charset="0"/>
              </a:rPr>
              <a:t>Routing</a:t>
            </a:r>
            <a:r>
              <a:rPr lang="sv-SE" sz="1050">
                <a:cs typeface="Arial" panose="020B0604020202020204" pitchFamily="34" charset="0"/>
              </a:rPr>
              <a:t> table</a:t>
            </a:r>
          </a:p>
        </p:txBody>
      </p:sp>
      <p:cxnSp>
        <p:nvCxnSpPr>
          <p:cNvPr id="107" name="Straight Arrow Connector 106">
            <a:extLst>
              <a:ext uri="{FF2B5EF4-FFF2-40B4-BE49-F238E27FC236}">
                <a16:creationId xmlns:a16="http://schemas.microsoft.com/office/drawing/2014/main" id="{B8B9DB04-3C58-714A-98B4-4BAAA73A41C6}"/>
              </a:ext>
            </a:extLst>
          </p:cNvPr>
          <p:cNvCxnSpPr/>
          <p:nvPr/>
        </p:nvCxnSpPr>
        <p:spPr>
          <a:xfrm>
            <a:off x="4670049" y="6116204"/>
            <a:ext cx="688696" cy="0"/>
          </a:xfrm>
          <a:prstGeom prst="straightConnector1">
            <a:avLst/>
          </a:prstGeom>
          <a:ln w="2540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EB0883F2-1B4B-5446-B44E-A8C65A1D993D}"/>
              </a:ext>
            </a:extLst>
          </p:cNvPr>
          <p:cNvCxnSpPr/>
          <p:nvPr/>
        </p:nvCxnSpPr>
        <p:spPr>
          <a:xfrm>
            <a:off x="4670049" y="6355690"/>
            <a:ext cx="688696" cy="0"/>
          </a:xfrm>
          <a:prstGeom prst="straightConnector1">
            <a:avLst/>
          </a:prstGeom>
          <a:ln w="254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15" name="Picture 114">
            <a:extLst>
              <a:ext uri="{FF2B5EF4-FFF2-40B4-BE49-F238E27FC236}">
                <a16:creationId xmlns:a16="http://schemas.microsoft.com/office/drawing/2014/main" id="{4F2FCC18-8683-5D40-A369-5C7704635184}"/>
              </a:ext>
            </a:extLst>
          </p:cNvPr>
          <p:cNvPicPr>
            <a:picLocks noChangeAspect="1"/>
          </p:cNvPicPr>
          <p:nvPr/>
        </p:nvPicPr>
        <p:blipFill>
          <a:blip r:embed="rId12"/>
          <a:stretch>
            <a:fillRect/>
          </a:stretch>
        </p:blipFill>
        <p:spPr>
          <a:xfrm>
            <a:off x="3823305" y="4570037"/>
            <a:ext cx="249848" cy="250894"/>
          </a:xfrm>
          <a:prstGeom prst="rect">
            <a:avLst/>
          </a:prstGeom>
        </p:spPr>
      </p:pic>
      <p:pic>
        <p:nvPicPr>
          <p:cNvPr id="116" name="Picture 115">
            <a:extLst>
              <a:ext uri="{FF2B5EF4-FFF2-40B4-BE49-F238E27FC236}">
                <a16:creationId xmlns:a16="http://schemas.microsoft.com/office/drawing/2014/main" id="{1DA49413-3131-B943-B26D-CF568EFD1E8D}"/>
              </a:ext>
            </a:extLst>
          </p:cNvPr>
          <p:cNvPicPr>
            <a:picLocks noChangeAspect="1"/>
          </p:cNvPicPr>
          <p:nvPr/>
        </p:nvPicPr>
        <p:blipFill>
          <a:blip r:embed="rId12"/>
          <a:stretch>
            <a:fillRect/>
          </a:stretch>
        </p:blipFill>
        <p:spPr>
          <a:xfrm>
            <a:off x="5048609" y="4562860"/>
            <a:ext cx="249848" cy="250894"/>
          </a:xfrm>
          <a:prstGeom prst="rect">
            <a:avLst/>
          </a:prstGeom>
        </p:spPr>
      </p:pic>
      <p:pic>
        <p:nvPicPr>
          <p:cNvPr id="117" name="Picture 116">
            <a:extLst>
              <a:ext uri="{FF2B5EF4-FFF2-40B4-BE49-F238E27FC236}">
                <a16:creationId xmlns:a16="http://schemas.microsoft.com/office/drawing/2014/main" id="{50FA6A01-473F-F74B-8AEE-4FF0EE5F6910}"/>
              </a:ext>
            </a:extLst>
          </p:cNvPr>
          <p:cNvPicPr>
            <a:picLocks noChangeAspect="1"/>
          </p:cNvPicPr>
          <p:nvPr/>
        </p:nvPicPr>
        <p:blipFill>
          <a:blip r:embed="rId12"/>
          <a:stretch>
            <a:fillRect/>
          </a:stretch>
        </p:blipFill>
        <p:spPr>
          <a:xfrm>
            <a:off x="6995611" y="4572044"/>
            <a:ext cx="249848" cy="250894"/>
          </a:xfrm>
          <a:prstGeom prst="rect">
            <a:avLst/>
          </a:prstGeom>
        </p:spPr>
      </p:pic>
      <p:pic>
        <p:nvPicPr>
          <p:cNvPr id="118" name="Picture 117">
            <a:extLst>
              <a:ext uri="{FF2B5EF4-FFF2-40B4-BE49-F238E27FC236}">
                <a16:creationId xmlns:a16="http://schemas.microsoft.com/office/drawing/2014/main" id="{43037D76-C165-2940-8BAD-CB755E74D8BC}"/>
              </a:ext>
            </a:extLst>
          </p:cNvPr>
          <p:cNvPicPr>
            <a:picLocks noChangeAspect="1"/>
          </p:cNvPicPr>
          <p:nvPr/>
        </p:nvPicPr>
        <p:blipFill>
          <a:blip r:embed="rId12"/>
          <a:stretch>
            <a:fillRect/>
          </a:stretch>
        </p:blipFill>
        <p:spPr>
          <a:xfrm>
            <a:off x="8896201" y="4575551"/>
            <a:ext cx="249848" cy="250894"/>
          </a:xfrm>
          <a:prstGeom prst="rect">
            <a:avLst/>
          </a:prstGeom>
        </p:spPr>
      </p:pic>
      <p:pic>
        <p:nvPicPr>
          <p:cNvPr id="119" name="Picture 118">
            <a:extLst>
              <a:ext uri="{FF2B5EF4-FFF2-40B4-BE49-F238E27FC236}">
                <a16:creationId xmlns:a16="http://schemas.microsoft.com/office/drawing/2014/main" id="{1C497CF1-0D13-CB4B-BFD4-F4E25F73918B}"/>
              </a:ext>
            </a:extLst>
          </p:cNvPr>
          <p:cNvPicPr>
            <a:picLocks noChangeAspect="1"/>
          </p:cNvPicPr>
          <p:nvPr/>
        </p:nvPicPr>
        <p:blipFill>
          <a:blip r:embed="rId12"/>
          <a:stretch>
            <a:fillRect/>
          </a:stretch>
        </p:blipFill>
        <p:spPr>
          <a:xfrm>
            <a:off x="4936515" y="6450755"/>
            <a:ext cx="249848" cy="250894"/>
          </a:xfrm>
          <a:prstGeom prst="rect">
            <a:avLst/>
          </a:prstGeom>
        </p:spPr>
      </p:pic>
      <p:pic>
        <p:nvPicPr>
          <p:cNvPr id="120" name="Picture 119" descr="azure-logo.emf">
            <a:extLst>
              <a:ext uri="{FF2B5EF4-FFF2-40B4-BE49-F238E27FC236}">
                <a16:creationId xmlns:a16="http://schemas.microsoft.com/office/drawing/2014/main" id="{ECBD1765-F0A0-C34F-B3A3-F4A2830125D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57129" y="5314185"/>
            <a:ext cx="370754" cy="290103"/>
          </a:xfrm>
          <a:prstGeom prst="rect">
            <a:avLst/>
          </a:prstGeom>
        </p:spPr>
      </p:pic>
    </p:spTree>
    <p:extLst>
      <p:ext uri="{BB962C8B-B14F-4D97-AF65-F5344CB8AC3E}">
        <p14:creationId xmlns:p14="http://schemas.microsoft.com/office/powerpoint/2010/main" val="1001886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62475-2E12-C042-AFA5-4587D1AC8009}"/>
              </a:ext>
            </a:extLst>
          </p:cNvPr>
          <p:cNvSpPr>
            <a:spLocks noGrp="1"/>
          </p:cNvSpPr>
          <p:nvPr>
            <p:ph type="ctrTitle"/>
          </p:nvPr>
        </p:nvSpPr>
        <p:spPr/>
        <p:txBody>
          <a:bodyPr/>
          <a:lstStyle/>
          <a:p>
            <a:r>
              <a:rPr lang="en-US"/>
              <a:t>Azure resources information</a:t>
            </a:r>
          </a:p>
        </p:txBody>
      </p:sp>
      <p:sp>
        <p:nvSpPr>
          <p:cNvPr id="3" name="Subtitle 2">
            <a:extLst>
              <a:ext uri="{FF2B5EF4-FFF2-40B4-BE49-F238E27FC236}">
                <a16:creationId xmlns:a16="http://schemas.microsoft.com/office/drawing/2014/main" id="{207E4954-0513-B847-94A9-34223120585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6430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B74C53D-E805-0049-9428-FB1FEDF3C5FD}"/>
              </a:ext>
            </a:extLst>
          </p:cNvPr>
          <p:cNvSpPr>
            <a:spLocks noGrp="1"/>
          </p:cNvSpPr>
          <p:nvPr>
            <p:ph sz="half" idx="1"/>
          </p:nvPr>
        </p:nvSpPr>
        <p:spPr/>
        <p:txBody>
          <a:bodyPr/>
          <a:lstStyle/>
          <a:p>
            <a:r>
              <a:rPr lang="pl-PL" err="1"/>
              <a:t>When</a:t>
            </a:r>
            <a:r>
              <a:rPr lang="pl-PL"/>
              <a:t> </a:t>
            </a:r>
            <a:r>
              <a:rPr lang="pl-PL" err="1"/>
              <a:t>you</a:t>
            </a:r>
            <a:r>
              <a:rPr lang="pl-PL"/>
              <a:t> </a:t>
            </a:r>
            <a:r>
              <a:rPr lang="pl-PL" err="1"/>
              <a:t>use</a:t>
            </a:r>
            <a:r>
              <a:rPr lang="pl-PL"/>
              <a:t> BASIC SKU </a:t>
            </a:r>
            <a:r>
              <a:rPr lang="pl-PL" err="1"/>
              <a:t>PIPs</a:t>
            </a:r>
            <a:r>
              <a:rPr lang="pl-PL"/>
              <a:t> </a:t>
            </a:r>
            <a:r>
              <a:rPr lang="pl-PL" err="1"/>
              <a:t>cluster</a:t>
            </a:r>
            <a:r>
              <a:rPr lang="pl-PL"/>
              <a:t> </a:t>
            </a:r>
            <a:r>
              <a:rPr lang="pl-PL" err="1"/>
              <a:t>works</a:t>
            </a:r>
            <a:r>
              <a:rPr lang="pl-PL"/>
              <a:t> </a:t>
            </a:r>
            <a:r>
              <a:rPr lang="pl-PL" err="1"/>
              <a:t>correctly</a:t>
            </a:r>
            <a:r>
              <a:rPr lang="pl-PL"/>
              <a:t>:</a:t>
            </a:r>
          </a:p>
          <a:p>
            <a:pPr lvl="1"/>
            <a:r>
              <a:rPr lang="pl-PL"/>
              <a:t>-with </a:t>
            </a:r>
            <a:r>
              <a:rPr lang="pl-PL" err="1"/>
              <a:t>our</a:t>
            </a:r>
            <a:r>
              <a:rPr lang="pl-PL"/>
              <a:t> </a:t>
            </a:r>
            <a:r>
              <a:rPr lang="pl-PL" err="1"/>
              <a:t>without</a:t>
            </a:r>
            <a:r>
              <a:rPr lang="pl-PL"/>
              <a:t> </a:t>
            </a:r>
            <a:r>
              <a:rPr lang="pl-PL" err="1"/>
              <a:t>NSGs</a:t>
            </a:r>
            <a:r>
              <a:rPr lang="pl-PL"/>
              <a:t> </a:t>
            </a:r>
            <a:r>
              <a:rPr lang="pl-PL" err="1"/>
              <a:t>associated</a:t>
            </a:r>
            <a:r>
              <a:rPr lang="pl-PL"/>
              <a:t> </a:t>
            </a:r>
            <a:r>
              <a:rPr lang="pl-PL" err="1"/>
              <a:t>witn</a:t>
            </a:r>
            <a:r>
              <a:rPr lang="pl-PL"/>
              <a:t> MGMT NIC4</a:t>
            </a:r>
          </a:p>
          <a:p>
            <a:pPr lvl="1"/>
            <a:r>
              <a:rPr lang="pl-PL"/>
              <a:t>-with </a:t>
            </a:r>
            <a:r>
              <a:rPr lang="pl-PL" err="1"/>
              <a:t>or</a:t>
            </a:r>
            <a:r>
              <a:rPr lang="pl-PL"/>
              <a:t> </a:t>
            </a:r>
            <a:r>
              <a:rPr lang="pl-PL" err="1"/>
              <a:t>without</a:t>
            </a:r>
            <a:r>
              <a:rPr lang="pl-PL"/>
              <a:t> PIP </a:t>
            </a:r>
            <a:r>
              <a:rPr lang="pl-PL" err="1"/>
              <a:t>attached</a:t>
            </a:r>
            <a:r>
              <a:rPr lang="pl-PL"/>
              <a:t> to MGMT NIC4</a:t>
            </a:r>
          </a:p>
          <a:p>
            <a:pPr lvl="1"/>
            <a:r>
              <a:rPr lang="pl-PL" err="1"/>
              <a:t>Failover</a:t>
            </a:r>
            <a:r>
              <a:rPr lang="pl-PL"/>
              <a:t> </a:t>
            </a:r>
            <a:r>
              <a:rPr lang="pl-PL" err="1"/>
              <a:t>time</a:t>
            </a:r>
            <a:r>
              <a:rPr lang="pl-PL"/>
              <a:t> </a:t>
            </a:r>
            <a:r>
              <a:rPr lang="pl-PL" err="1"/>
              <a:t>is</a:t>
            </a:r>
            <a:r>
              <a:rPr lang="pl-PL"/>
              <a:t> ~3 </a:t>
            </a:r>
            <a:r>
              <a:rPr lang="pl-PL" err="1"/>
              <a:t>minutes</a:t>
            </a:r>
            <a:endParaRPr lang="pl-PL"/>
          </a:p>
        </p:txBody>
      </p:sp>
      <p:sp>
        <p:nvSpPr>
          <p:cNvPr id="3" name="Title 2">
            <a:extLst>
              <a:ext uri="{FF2B5EF4-FFF2-40B4-BE49-F238E27FC236}">
                <a16:creationId xmlns:a16="http://schemas.microsoft.com/office/drawing/2014/main" id="{2D0F1B40-98D4-574C-A2E1-CE8E6FBB8CC9}"/>
              </a:ext>
            </a:extLst>
          </p:cNvPr>
          <p:cNvSpPr>
            <a:spLocks noGrp="1"/>
          </p:cNvSpPr>
          <p:nvPr>
            <p:ph type="title"/>
          </p:nvPr>
        </p:nvSpPr>
        <p:spPr/>
        <p:txBody>
          <a:bodyPr/>
          <a:lstStyle/>
          <a:p>
            <a:r>
              <a:rPr lang="pl-PL"/>
              <a:t>Active/</a:t>
            </a:r>
            <a:r>
              <a:rPr lang="pl-PL" err="1"/>
              <a:t>Passive</a:t>
            </a:r>
            <a:r>
              <a:rPr lang="pl-PL"/>
              <a:t> setup with Basic SKU PIP</a:t>
            </a:r>
          </a:p>
        </p:txBody>
      </p:sp>
      <p:sp>
        <p:nvSpPr>
          <p:cNvPr id="4" name="Text Placeholder 3">
            <a:extLst>
              <a:ext uri="{FF2B5EF4-FFF2-40B4-BE49-F238E27FC236}">
                <a16:creationId xmlns:a16="http://schemas.microsoft.com/office/drawing/2014/main" id="{287A79F9-80F9-6B46-843C-056E1C699132}"/>
              </a:ext>
            </a:extLst>
          </p:cNvPr>
          <p:cNvSpPr>
            <a:spLocks noGrp="1"/>
          </p:cNvSpPr>
          <p:nvPr>
            <p:ph type="body" sz="quarter" idx="15"/>
          </p:nvPr>
        </p:nvSpPr>
        <p:spPr/>
        <p:txBody>
          <a:bodyPr/>
          <a:lstStyle/>
          <a:p>
            <a:endParaRPr lang="pl-PL"/>
          </a:p>
        </p:txBody>
      </p:sp>
    </p:spTree>
    <p:extLst>
      <p:ext uri="{BB962C8B-B14F-4D97-AF65-F5344CB8AC3E}">
        <p14:creationId xmlns:p14="http://schemas.microsoft.com/office/powerpoint/2010/main" val="28553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8">
            <a:extLst>
              <a:ext uri="{FF2B5EF4-FFF2-40B4-BE49-F238E27FC236}">
                <a16:creationId xmlns:a16="http://schemas.microsoft.com/office/drawing/2014/main" id="{97892627-F627-5245-8FED-523C3869DC5F}"/>
              </a:ext>
            </a:extLst>
          </p:cNvPr>
          <p:cNvGrpSpPr>
            <a:grpSpLocks/>
          </p:cNvGrpSpPr>
          <p:nvPr/>
        </p:nvGrpSpPr>
        <p:grpSpPr bwMode="auto">
          <a:xfrm>
            <a:off x="1035953" y="1644570"/>
            <a:ext cx="1541328" cy="917669"/>
            <a:chOff x="3731381" y="3981784"/>
            <a:chExt cx="707235" cy="455950"/>
          </a:xfrm>
        </p:grpSpPr>
        <p:pic>
          <p:nvPicPr>
            <p:cNvPr id="40" name="Picture 70">
              <a:extLst>
                <a:ext uri="{FF2B5EF4-FFF2-40B4-BE49-F238E27FC236}">
                  <a16:creationId xmlns:a16="http://schemas.microsoft.com/office/drawing/2014/main" id="{88B79545-5377-8345-8200-751BB670F1C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31381" y="3981784"/>
              <a:ext cx="707235" cy="455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1" name="TextBox 72">
              <a:extLst>
                <a:ext uri="{FF2B5EF4-FFF2-40B4-BE49-F238E27FC236}">
                  <a16:creationId xmlns:a16="http://schemas.microsoft.com/office/drawing/2014/main" id="{A61ABD9F-0090-1C42-8DE0-6CFB7751B0CE}"/>
                </a:ext>
              </a:extLst>
            </p:cNvPr>
            <p:cNvSpPr txBox="1">
              <a:spLocks noChangeArrowheads="1"/>
            </p:cNvSpPr>
            <p:nvPr/>
          </p:nvSpPr>
          <p:spPr bwMode="auto">
            <a:xfrm>
              <a:off x="3773055" y="4149676"/>
              <a:ext cx="618676" cy="1146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900" b="1" noProof="1">
                <a:solidFill>
                  <a:schemeClr val="bg1"/>
                </a:solidFill>
                <a:cs typeface="Helvetica 55 Roman" charset="0"/>
              </a:endParaRPr>
            </a:p>
          </p:txBody>
        </p:sp>
      </p:grpSp>
      <p:pic>
        <p:nvPicPr>
          <p:cNvPr id="42" name="Picture 41" descr="azure-1.emf">
            <a:extLst>
              <a:ext uri="{FF2B5EF4-FFF2-40B4-BE49-F238E27FC236}">
                <a16:creationId xmlns:a16="http://schemas.microsoft.com/office/drawing/2014/main" id="{7276B227-D2CB-9A49-A2E5-5C65F362D3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5929" y="1335379"/>
            <a:ext cx="1126473" cy="596984"/>
          </a:xfrm>
          <a:prstGeom prst="rect">
            <a:avLst/>
          </a:prstGeom>
        </p:spPr>
      </p:pic>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en-US" noProof="1"/>
              <a:t>VNET Peering</a:t>
            </a:r>
          </a:p>
        </p:txBody>
      </p:sp>
      <p:pic>
        <p:nvPicPr>
          <p:cNvPr id="35" name="Picture 34">
            <a:extLst>
              <a:ext uri="{FF2B5EF4-FFF2-40B4-BE49-F238E27FC236}">
                <a16:creationId xmlns:a16="http://schemas.microsoft.com/office/drawing/2014/main" id="{3B28BD87-C41B-004E-A672-AAF785C86E06}"/>
              </a:ext>
            </a:extLst>
          </p:cNvPr>
          <p:cNvPicPr>
            <a:picLocks noChangeAspect="1"/>
          </p:cNvPicPr>
          <p:nvPr/>
        </p:nvPicPr>
        <p:blipFill>
          <a:blip r:embed="rId5"/>
          <a:stretch>
            <a:fillRect/>
          </a:stretch>
        </p:blipFill>
        <p:spPr>
          <a:xfrm>
            <a:off x="1738526" y="5574395"/>
            <a:ext cx="574424" cy="574424"/>
          </a:xfrm>
          <a:prstGeom prst="rect">
            <a:avLst/>
          </a:prstGeom>
        </p:spPr>
      </p:pic>
      <p:sp>
        <p:nvSpPr>
          <p:cNvPr id="50" name="Rectangle 49">
            <a:extLst>
              <a:ext uri="{FF2B5EF4-FFF2-40B4-BE49-F238E27FC236}">
                <a16:creationId xmlns:a16="http://schemas.microsoft.com/office/drawing/2014/main" id="{BCE0CCCA-0184-014C-92AB-9B7C6122B352}"/>
              </a:ext>
            </a:extLst>
          </p:cNvPr>
          <p:cNvSpPr/>
          <p:nvPr/>
        </p:nvSpPr>
        <p:spPr>
          <a:xfrm>
            <a:off x="2249628" y="2294632"/>
            <a:ext cx="6021640" cy="344351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51" name="TextBox 50">
            <a:extLst>
              <a:ext uri="{FF2B5EF4-FFF2-40B4-BE49-F238E27FC236}">
                <a16:creationId xmlns:a16="http://schemas.microsoft.com/office/drawing/2014/main" id="{395517B3-F8A4-3540-A3A5-F7E13F726D65}"/>
              </a:ext>
            </a:extLst>
          </p:cNvPr>
          <p:cNvSpPr txBox="1"/>
          <p:nvPr/>
        </p:nvSpPr>
        <p:spPr>
          <a:xfrm>
            <a:off x="2374735" y="5429896"/>
            <a:ext cx="1643591"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Virtual Network - VNET</a:t>
            </a:r>
          </a:p>
        </p:txBody>
      </p:sp>
      <p:sp>
        <p:nvSpPr>
          <p:cNvPr id="92" name="TextBox 91">
            <a:extLst>
              <a:ext uri="{FF2B5EF4-FFF2-40B4-BE49-F238E27FC236}">
                <a16:creationId xmlns:a16="http://schemas.microsoft.com/office/drawing/2014/main" id="{946E588A-7FB0-6A42-82F7-99BBC275AEE0}"/>
              </a:ext>
            </a:extLst>
          </p:cNvPr>
          <p:cNvSpPr txBox="1"/>
          <p:nvPr/>
        </p:nvSpPr>
        <p:spPr>
          <a:xfrm>
            <a:off x="6327828" y="2404300"/>
            <a:ext cx="147069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Protected A</a:t>
            </a:r>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6"/>
          <a:stretch>
            <a:fillRect/>
          </a:stretch>
        </p:blipFill>
        <p:spPr>
          <a:xfrm>
            <a:off x="2893577" y="3194252"/>
            <a:ext cx="479569" cy="479569"/>
          </a:xfrm>
          <a:prstGeom prst="rect">
            <a:avLst/>
          </a:prstGeom>
        </p:spPr>
      </p:pic>
      <p:pic>
        <p:nvPicPr>
          <p:cNvPr id="118" name="Picture 117">
            <a:extLst>
              <a:ext uri="{FF2B5EF4-FFF2-40B4-BE49-F238E27FC236}">
                <a16:creationId xmlns:a16="http://schemas.microsoft.com/office/drawing/2014/main" id="{43037D76-C165-2940-8BAD-CB755E74D8BC}"/>
              </a:ext>
            </a:extLst>
          </p:cNvPr>
          <p:cNvPicPr>
            <a:picLocks noChangeAspect="1"/>
          </p:cNvPicPr>
          <p:nvPr/>
        </p:nvPicPr>
        <p:blipFill>
          <a:blip r:embed="rId7"/>
          <a:stretch>
            <a:fillRect/>
          </a:stretch>
        </p:blipFill>
        <p:spPr>
          <a:xfrm>
            <a:off x="6340454" y="4935602"/>
            <a:ext cx="249848" cy="250894"/>
          </a:xfrm>
          <a:prstGeom prst="rect">
            <a:avLst/>
          </a:prstGeom>
        </p:spPr>
      </p:pic>
      <p:pic>
        <p:nvPicPr>
          <p:cNvPr id="120" name="Picture 119" descr="azure-logo.emf">
            <a:extLst>
              <a:ext uri="{FF2B5EF4-FFF2-40B4-BE49-F238E27FC236}">
                <a16:creationId xmlns:a16="http://schemas.microsoft.com/office/drawing/2014/main" id="{ECBD1765-F0A0-C34F-B3A3-F4A2830125D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9160" y="5716555"/>
            <a:ext cx="370754" cy="290103"/>
          </a:xfrm>
          <a:prstGeom prst="rect">
            <a:avLst/>
          </a:prstGeom>
        </p:spPr>
      </p:pic>
      <p:pic>
        <p:nvPicPr>
          <p:cNvPr id="33" name="Graphic 32">
            <a:extLst>
              <a:ext uri="{FF2B5EF4-FFF2-40B4-BE49-F238E27FC236}">
                <a16:creationId xmlns:a16="http://schemas.microsoft.com/office/drawing/2014/main" id="{B5279D62-9998-2C49-9DC7-623A8DCC862D}"/>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279751" y="3197094"/>
            <a:ext cx="585309" cy="585309"/>
          </a:xfrm>
          <a:prstGeom prst="rect">
            <a:avLst/>
          </a:prstGeom>
        </p:spPr>
      </p:pic>
      <p:sp>
        <p:nvSpPr>
          <p:cNvPr id="43" name="TextBox 42">
            <a:extLst>
              <a:ext uri="{FF2B5EF4-FFF2-40B4-BE49-F238E27FC236}">
                <a16:creationId xmlns:a16="http://schemas.microsoft.com/office/drawing/2014/main" id="{A7945BB7-DDEC-564A-8942-1B022290648E}"/>
              </a:ext>
            </a:extLst>
          </p:cNvPr>
          <p:cNvSpPr txBox="1"/>
          <p:nvPr/>
        </p:nvSpPr>
        <p:spPr>
          <a:xfrm>
            <a:off x="936135" y="3748095"/>
            <a:ext cx="1251157" cy="245837"/>
          </a:xfrm>
          <a:prstGeom prst="rect">
            <a:avLst/>
          </a:prstGeom>
          <a:noFill/>
        </p:spPr>
        <p:txBody>
          <a:bodyPr wrap="square" rtlCol="0">
            <a:spAutoFit/>
          </a:bodyPr>
          <a:lstStyle/>
          <a:p>
            <a:pPr algn="ctr" defTabSz="457189">
              <a:lnSpc>
                <a:spcPct val="95000"/>
              </a:lnSpc>
              <a:spcAft>
                <a:spcPts val="600"/>
              </a:spcAft>
            </a:pPr>
            <a:r>
              <a:rPr lang="en-US" sz="1050" noProof="1">
                <a:cs typeface="Arial" panose="020B0604020202020204" pitchFamily="34" charset="0"/>
              </a:rPr>
              <a:t>Public IP</a:t>
            </a:r>
          </a:p>
        </p:txBody>
      </p:sp>
      <p:sp>
        <p:nvSpPr>
          <p:cNvPr id="44" name="Freeform 43">
            <a:extLst>
              <a:ext uri="{FF2B5EF4-FFF2-40B4-BE49-F238E27FC236}">
                <a16:creationId xmlns:a16="http://schemas.microsoft.com/office/drawing/2014/main" id="{B9705A9B-0E92-4C4C-8F29-194879767E1D}"/>
              </a:ext>
            </a:extLst>
          </p:cNvPr>
          <p:cNvSpPr/>
          <p:nvPr/>
        </p:nvSpPr>
        <p:spPr>
          <a:xfrm>
            <a:off x="1947127" y="3327244"/>
            <a:ext cx="839498" cy="77622"/>
          </a:xfrm>
          <a:custGeom>
            <a:avLst/>
            <a:gdLst>
              <a:gd name="connsiteX0" fmla="*/ 3187700 w 3187700"/>
              <a:gd name="connsiteY0" fmla="*/ 667711 h 667711"/>
              <a:gd name="connsiteX1" fmla="*/ 1549400 w 3187700"/>
              <a:gd name="connsiteY1" fmla="*/ 45411 h 667711"/>
              <a:gd name="connsiteX2" fmla="*/ 0 w 3187700"/>
              <a:gd name="connsiteY2" fmla="*/ 96211 h 667711"/>
            </a:gdLst>
            <a:ahLst/>
            <a:cxnLst>
              <a:cxn ang="0">
                <a:pos x="connsiteX0" y="connsiteY0"/>
              </a:cxn>
              <a:cxn ang="0">
                <a:pos x="connsiteX1" y="connsiteY1"/>
              </a:cxn>
              <a:cxn ang="0">
                <a:pos x="connsiteX2" y="connsiteY2"/>
              </a:cxn>
            </a:cxnLst>
            <a:rect l="l" t="t" r="r" b="b"/>
            <a:pathLst>
              <a:path w="3187700" h="667711">
                <a:moveTo>
                  <a:pt x="3187700" y="667711"/>
                </a:moveTo>
                <a:cubicBezTo>
                  <a:pt x="2634191" y="404186"/>
                  <a:pt x="2080683" y="140661"/>
                  <a:pt x="1549400" y="45411"/>
                </a:cubicBezTo>
                <a:cubicBezTo>
                  <a:pt x="1018117" y="-49839"/>
                  <a:pt x="509058" y="23186"/>
                  <a:pt x="0" y="96211"/>
                </a:cubicBezTo>
              </a:path>
            </a:pathLst>
          </a:custGeom>
          <a:noFill/>
          <a:ln w="25400">
            <a:solidFill>
              <a:schemeClr val="accent2"/>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pic>
        <p:nvPicPr>
          <p:cNvPr id="38" name="Picture 37">
            <a:extLst>
              <a:ext uri="{FF2B5EF4-FFF2-40B4-BE49-F238E27FC236}">
                <a16:creationId xmlns:a16="http://schemas.microsoft.com/office/drawing/2014/main" id="{0D05A5DE-CDAB-AB49-A7E4-9D55E7D811F5}"/>
              </a:ext>
            </a:extLst>
          </p:cNvPr>
          <p:cNvPicPr>
            <a:picLocks noChangeAspect="1"/>
          </p:cNvPicPr>
          <p:nvPr/>
        </p:nvPicPr>
        <p:blipFill>
          <a:blip r:embed="rId6"/>
          <a:stretch>
            <a:fillRect/>
          </a:stretch>
        </p:blipFill>
        <p:spPr>
          <a:xfrm>
            <a:off x="5128528" y="3194252"/>
            <a:ext cx="479569" cy="479569"/>
          </a:xfrm>
          <a:prstGeom prst="rect">
            <a:avLst/>
          </a:prstGeom>
        </p:spPr>
      </p:pic>
      <p:pic>
        <p:nvPicPr>
          <p:cNvPr id="55" name="Graphic 54">
            <a:extLst>
              <a:ext uri="{FF2B5EF4-FFF2-40B4-BE49-F238E27FC236}">
                <a16:creationId xmlns:a16="http://schemas.microsoft.com/office/drawing/2014/main" id="{4DAE773E-0A07-7947-848F-B0E7A1B1122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825611" y="4997935"/>
            <a:ext cx="195180" cy="195180"/>
          </a:xfrm>
          <a:prstGeom prst="rect">
            <a:avLst/>
          </a:prstGeom>
        </p:spPr>
      </p:pic>
      <p:cxnSp>
        <p:nvCxnSpPr>
          <p:cNvPr id="58" name="Straight Connector 57">
            <a:extLst>
              <a:ext uri="{FF2B5EF4-FFF2-40B4-BE49-F238E27FC236}">
                <a16:creationId xmlns:a16="http://schemas.microsoft.com/office/drawing/2014/main" id="{936829EF-3A54-6B4A-8335-84A8D86C1176}"/>
              </a:ext>
            </a:extLst>
          </p:cNvPr>
          <p:cNvCxnSpPr>
            <a:cxnSpLocks/>
          </p:cNvCxnSpPr>
          <p:nvPr/>
        </p:nvCxnSpPr>
        <p:spPr>
          <a:xfrm>
            <a:off x="4335577" y="3315913"/>
            <a:ext cx="7039" cy="178470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B6DC146-4DE6-4E44-9095-72F78C169740}"/>
              </a:ext>
            </a:extLst>
          </p:cNvPr>
          <p:cNvCxnSpPr>
            <a:cxnSpLocks/>
          </p:cNvCxnSpPr>
          <p:nvPr/>
        </p:nvCxnSpPr>
        <p:spPr>
          <a:xfrm>
            <a:off x="4271004" y="3308054"/>
            <a:ext cx="7039" cy="178470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C7839B99-83AE-F84A-A9FF-8FBDCE8FDDA0}"/>
              </a:ext>
            </a:extLst>
          </p:cNvPr>
          <p:cNvSpPr txBox="1"/>
          <p:nvPr/>
        </p:nvSpPr>
        <p:spPr>
          <a:xfrm>
            <a:off x="2441654" y="2420187"/>
            <a:ext cx="128154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External</a:t>
            </a:r>
          </a:p>
        </p:txBody>
      </p:sp>
      <p:sp>
        <p:nvSpPr>
          <p:cNvPr id="61" name="TextBox 60">
            <a:extLst>
              <a:ext uri="{FF2B5EF4-FFF2-40B4-BE49-F238E27FC236}">
                <a16:creationId xmlns:a16="http://schemas.microsoft.com/office/drawing/2014/main" id="{32FF6CDA-D7DC-FB41-936A-26195B6D21C3}"/>
              </a:ext>
            </a:extLst>
          </p:cNvPr>
          <p:cNvSpPr txBox="1"/>
          <p:nvPr/>
        </p:nvSpPr>
        <p:spPr>
          <a:xfrm>
            <a:off x="5058697" y="2420186"/>
            <a:ext cx="1148232"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Internal</a:t>
            </a:r>
          </a:p>
        </p:txBody>
      </p:sp>
      <p:sp>
        <p:nvSpPr>
          <p:cNvPr id="62" name="Rectangle 61">
            <a:extLst>
              <a:ext uri="{FF2B5EF4-FFF2-40B4-BE49-F238E27FC236}">
                <a16:creationId xmlns:a16="http://schemas.microsoft.com/office/drawing/2014/main" id="{8F6038C5-15A0-5641-9AA0-C17EB925EE95}"/>
              </a:ext>
            </a:extLst>
          </p:cNvPr>
          <p:cNvSpPr/>
          <p:nvPr/>
        </p:nvSpPr>
        <p:spPr>
          <a:xfrm>
            <a:off x="4459142" y="2401165"/>
            <a:ext cx="1669451" cy="215699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63" name="Rectangle 62">
            <a:extLst>
              <a:ext uri="{FF2B5EF4-FFF2-40B4-BE49-F238E27FC236}">
                <a16:creationId xmlns:a16="http://schemas.microsoft.com/office/drawing/2014/main" id="{70C2F62B-C54A-0942-ABBB-02D4577FA011}"/>
              </a:ext>
            </a:extLst>
          </p:cNvPr>
          <p:cNvSpPr/>
          <p:nvPr/>
        </p:nvSpPr>
        <p:spPr>
          <a:xfrm>
            <a:off x="2454468" y="2401067"/>
            <a:ext cx="1682156" cy="2157092"/>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64" name="Picture 276">
            <a:extLst>
              <a:ext uri="{FF2B5EF4-FFF2-40B4-BE49-F238E27FC236}">
                <a16:creationId xmlns:a16="http://schemas.microsoft.com/office/drawing/2014/main" id="{F884455A-4BFC-724B-B113-BE2355C68EC2}"/>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4062317" y="2856597"/>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5" name="Picture 276">
            <a:extLst>
              <a:ext uri="{FF2B5EF4-FFF2-40B4-BE49-F238E27FC236}">
                <a16:creationId xmlns:a16="http://schemas.microsoft.com/office/drawing/2014/main" id="{EC8699E0-8C21-5E4E-BB76-37A7867019C1}"/>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4062317" y="3473086"/>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6" name="Graphic 65">
            <a:extLst>
              <a:ext uri="{FF2B5EF4-FFF2-40B4-BE49-F238E27FC236}">
                <a16:creationId xmlns:a16="http://schemas.microsoft.com/office/drawing/2014/main" id="{F7F8E5F9-B78E-594F-B3C7-D939EB1833AA}"/>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a:off x="3830367" y="3600981"/>
            <a:ext cx="249910" cy="249910"/>
          </a:xfrm>
          <a:prstGeom prst="rect">
            <a:avLst/>
          </a:prstGeom>
        </p:spPr>
      </p:pic>
      <p:pic>
        <p:nvPicPr>
          <p:cNvPr id="67" name="Graphic 66">
            <a:extLst>
              <a:ext uri="{FF2B5EF4-FFF2-40B4-BE49-F238E27FC236}">
                <a16:creationId xmlns:a16="http://schemas.microsoft.com/office/drawing/2014/main" id="{A955E52F-F6BC-804C-9206-D62787BC851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a:off x="3834056" y="2971690"/>
            <a:ext cx="249910" cy="249910"/>
          </a:xfrm>
          <a:prstGeom prst="rect">
            <a:avLst/>
          </a:prstGeom>
        </p:spPr>
      </p:pic>
      <p:pic>
        <p:nvPicPr>
          <p:cNvPr id="68" name="Graphic 67">
            <a:extLst>
              <a:ext uri="{FF2B5EF4-FFF2-40B4-BE49-F238E27FC236}">
                <a16:creationId xmlns:a16="http://schemas.microsoft.com/office/drawing/2014/main" id="{ADDEFA64-752B-6048-8ABB-76600A3300C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0800000" flipH="1">
            <a:off x="4508608" y="2966171"/>
            <a:ext cx="249910" cy="249910"/>
          </a:xfrm>
          <a:prstGeom prst="rect">
            <a:avLst/>
          </a:prstGeom>
        </p:spPr>
      </p:pic>
      <p:pic>
        <p:nvPicPr>
          <p:cNvPr id="69" name="Graphic 68">
            <a:extLst>
              <a:ext uri="{FF2B5EF4-FFF2-40B4-BE49-F238E27FC236}">
                <a16:creationId xmlns:a16="http://schemas.microsoft.com/office/drawing/2014/main" id="{3DCF7791-BA0C-AA41-A511-6853FDCE099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0800000" flipH="1">
            <a:off x="4508212" y="3600981"/>
            <a:ext cx="249910" cy="249910"/>
          </a:xfrm>
          <a:prstGeom prst="rect">
            <a:avLst/>
          </a:prstGeom>
        </p:spPr>
      </p:pic>
      <p:sp>
        <p:nvSpPr>
          <p:cNvPr id="70" name="Rectangle 69">
            <a:extLst>
              <a:ext uri="{FF2B5EF4-FFF2-40B4-BE49-F238E27FC236}">
                <a16:creationId xmlns:a16="http://schemas.microsoft.com/office/drawing/2014/main" id="{C757D98B-3EF6-204A-9FC0-F8DA8497F09D}"/>
              </a:ext>
            </a:extLst>
          </p:cNvPr>
          <p:cNvSpPr/>
          <p:nvPr/>
        </p:nvSpPr>
        <p:spPr>
          <a:xfrm>
            <a:off x="2455633" y="4683714"/>
            <a:ext cx="1682156" cy="551516"/>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71" name="Rectangle 70">
            <a:extLst>
              <a:ext uri="{FF2B5EF4-FFF2-40B4-BE49-F238E27FC236}">
                <a16:creationId xmlns:a16="http://schemas.microsoft.com/office/drawing/2014/main" id="{7922D9BC-A49D-C547-AE07-825AB9424E69}"/>
              </a:ext>
            </a:extLst>
          </p:cNvPr>
          <p:cNvSpPr/>
          <p:nvPr/>
        </p:nvSpPr>
        <p:spPr>
          <a:xfrm>
            <a:off x="4466014" y="4678904"/>
            <a:ext cx="1682156" cy="551516"/>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72" name="TextBox 71">
            <a:extLst>
              <a:ext uri="{FF2B5EF4-FFF2-40B4-BE49-F238E27FC236}">
                <a16:creationId xmlns:a16="http://schemas.microsoft.com/office/drawing/2014/main" id="{A7811571-62AE-A946-963E-195CC56FDAFB}"/>
              </a:ext>
            </a:extLst>
          </p:cNvPr>
          <p:cNvSpPr txBox="1"/>
          <p:nvPr/>
        </p:nvSpPr>
        <p:spPr>
          <a:xfrm>
            <a:off x="5139141" y="4693923"/>
            <a:ext cx="1018149" cy="245837"/>
          </a:xfrm>
          <a:prstGeom prst="rect">
            <a:avLst/>
          </a:prstGeom>
          <a:noFill/>
        </p:spPr>
        <p:txBody>
          <a:bodyPr wrap="square" rtlCol="0">
            <a:spAutoFit/>
          </a:bodyPr>
          <a:lstStyle/>
          <a:p>
            <a:pPr algn="r" defTabSz="457189">
              <a:lnSpc>
                <a:spcPct val="95000"/>
              </a:lnSpc>
              <a:spcAft>
                <a:spcPts val="600"/>
              </a:spcAft>
            </a:pPr>
            <a:r>
              <a:rPr lang="en-US" sz="1050" noProof="1">
                <a:cs typeface="Arial" panose="020B0604020202020204" pitchFamily="34" charset="0"/>
              </a:rPr>
              <a:t>SubnetMgmt</a:t>
            </a:r>
          </a:p>
        </p:txBody>
      </p:sp>
      <p:sp>
        <p:nvSpPr>
          <p:cNvPr id="73" name="TextBox 72">
            <a:extLst>
              <a:ext uri="{FF2B5EF4-FFF2-40B4-BE49-F238E27FC236}">
                <a16:creationId xmlns:a16="http://schemas.microsoft.com/office/drawing/2014/main" id="{40B51479-0717-954C-BC06-B635CB624C6A}"/>
              </a:ext>
            </a:extLst>
          </p:cNvPr>
          <p:cNvSpPr txBox="1"/>
          <p:nvPr/>
        </p:nvSpPr>
        <p:spPr>
          <a:xfrm>
            <a:off x="2441654" y="4693923"/>
            <a:ext cx="128154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HA Sync </a:t>
            </a:r>
          </a:p>
        </p:txBody>
      </p:sp>
      <p:cxnSp>
        <p:nvCxnSpPr>
          <p:cNvPr id="75" name="Straight Connector 74">
            <a:extLst>
              <a:ext uri="{FF2B5EF4-FFF2-40B4-BE49-F238E27FC236}">
                <a16:creationId xmlns:a16="http://schemas.microsoft.com/office/drawing/2014/main" id="{49CAF402-99B0-D748-9850-3D207BE2C959}"/>
              </a:ext>
            </a:extLst>
          </p:cNvPr>
          <p:cNvCxnSpPr>
            <a:cxnSpLocks/>
          </p:cNvCxnSpPr>
          <p:nvPr/>
        </p:nvCxnSpPr>
        <p:spPr>
          <a:xfrm>
            <a:off x="4226759" y="3932402"/>
            <a:ext cx="0" cy="89612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04F2662-ECD2-624D-8016-FF06588A75F2}"/>
              </a:ext>
            </a:extLst>
          </p:cNvPr>
          <p:cNvCxnSpPr>
            <a:cxnSpLocks/>
          </p:cNvCxnSpPr>
          <p:nvPr/>
        </p:nvCxnSpPr>
        <p:spPr>
          <a:xfrm>
            <a:off x="3830367" y="5093993"/>
            <a:ext cx="454030" cy="1532"/>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9C58333-E074-D44E-A257-5EF1143CBAF2}"/>
              </a:ext>
            </a:extLst>
          </p:cNvPr>
          <p:cNvCxnSpPr>
            <a:cxnSpLocks/>
          </p:cNvCxnSpPr>
          <p:nvPr/>
        </p:nvCxnSpPr>
        <p:spPr>
          <a:xfrm>
            <a:off x="3830367" y="4828522"/>
            <a:ext cx="400055" cy="30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84C799D-8F6D-584C-B859-FF28B12B3D73}"/>
              </a:ext>
            </a:extLst>
          </p:cNvPr>
          <p:cNvCxnSpPr>
            <a:cxnSpLocks/>
          </p:cNvCxnSpPr>
          <p:nvPr/>
        </p:nvCxnSpPr>
        <p:spPr>
          <a:xfrm>
            <a:off x="4379159" y="3937318"/>
            <a:ext cx="0" cy="89612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720FA8EC-FEA6-6A49-8A0F-93C69A041881}"/>
              </a:ext>
            </a:extLst>
          </p:cNvPr>
          <p:cNvCxnSpPr>
            <a:cxnSpLocks/>
          </p:cNvCxnSpPr>
          <p:nvPr/>
        </p:nvCxnSpPr>
        <p:spPr>
          <a:xfrm>
            <a:off x="4335577" y="5092461"/>
            <a:ext cx="454030" cy="1532"/>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6486BD3B-8D55-8040-8C90-B4198E66A3B6}"/>
              </a:ext>
            </a:extLst>
          </p:cNvPr>
          <p:cNvCxnSpPr>
            <a:cxnSpLocks/>
          </p:cNvCxnSpPr>
          <p:nvPr/>
        </p:nvCxnSpPr>
        <p:spPr>
          <a:xfrm>
            <a:off x="4378310" y="4825240"/>
            <a:ext cx="400055" cy="30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pic>
        <p:nvPicPr>
          <p:cNvPr id="84" name="Graphic 83">
            <a:extLst>
              <a:ext uri="{FF2B5EF4-FFF2-40B4-BE49-F238E27FC236}">
                <a16:creationId xmlns:a16="http://schemas.microsoft.com/office/drawing/2014/main" id="{C1997031-041A-174F-9C06-844060E6391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820563" y="4693923"/>
            <a:ext cx="195180" cy="195180"/>
          </a:xfrm>
          <a:prstGeom prst="rect">
            <a:avLst/>
          </a:prstGeom>
        </p:spPr>
      </p:pic>
      <p:sp>
        <p:nvSpPr>
          <p:cNvPr id="56" name="TextBox 55">
            <a:extLst>
              <a:ext uri="{FF2B5EF4-FFF2-40B4-BE49-F238E27FC236}">
                <a16:creationId xmlns:a16="http://schemas.microsoft.com/office/drawing/2014/main" id="{902DEDC7-F866-4099-9510-762CB62F26E0}"/>
              </a:ext>
            </a:extLst>
          </p:cNvPr>
          <p:cNvSpPr txBox="1"/>
          <p:nvPr/>
        </p:nvSpPr>
        <p:spPr>
          <a:xfrm>
            <a:off x="2991394" y="4337617"/>
            <a:ext cx="1206666"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172.16.136.0/26</a:t>
            </a:r>
          </a:p>
        </p:txBody>
      </p:sp>
      <p:sp>
        <p:nvSpPr>
          <p:cNvPr id="57" name="TextBox 56">
            <a:extLst>
              <a:ext uri="{FF2B5EF4-FFF2-40B4-BE49-F238E27FC236}">
                <a16:creationId xmlns:a16="http://schemas.microsoft.com/office/drawing/2014/main" id="{3A58C4DB-298A-4356-8B08-0EF7D14CCC08}"/>
              </a:ext>
            </a:extLst>
          </p:cNvPr>
          <p:cNvSpPr txBox="1"/>
          <p:nvPr/>
        </p:nvSpPr>
        <p:spPr>
          <a:xfrm>
            <a:off x="4898153" y="4340514"/>
            <a:ext cx="1300040"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172.16.136.64/26</a:t>
            </a:r>
          </a:p>
        </p:txBody>
      </p:sp>
      <p:sp>
        <p:nvSpPr>
          <p:cNvPr id="74" name="TextBox 73">
            <a:extLst>
              <a:ext uri="{FF2B5EF4-FFF2-40B4-BE49-F238E27FC236}">
                <a16:creationId xmlns:a16="http://schemas.microsoft.com/office/drawing/2014/main" id="{1D64CDE2-6C31-4A77-A222-CE5FC937BA95}"/>
              </a:ext>
            </a:extLst>
          </p:cNvPr>
          <p:cNvSpPr txBox="1"/>
          <p:nvPr/>
        </p:nvSpPr>
        <p:spPr>
          <a:xfrm>
            <a:off x="2394434" y="5033432"/>
            <a:ext cx="1343300"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172.16.136.128/26</a:t>
            </a:r>
          </a:p>
        </p:txBody>
      </p:sp>
      <p:sp>
        <p:nvSpPr>
          <p:cNvPr id="81" name="TextBox 80">
            <a:extLst>
              <a:ext uri="{FF2B5EF4-FFF2-40B4-BE49-F238E27FC236}">
                <a16:creationId xmlns:a16="http://schemas.microsoft.com/office/drawing/2014/main" id="{FFCF201C-66F5-46AD-BC0A-FAADF60556A7}"/>
              </a:ext>
            </a:extLst>
          </p:cNvPr>
          <p:cNvSpPr txBox="1"/>
          <p:nvPr/>
        </p:nvSpPr>
        <p:spPr>
          <a:xfrm>
            <a:off x="4998953" y="5026648"/>
            <a:ext cx="1199320" cy="224724"/>
          </a:xfrm>
          <a:prstGeom prst="rect">
            <a:avLst/>
          </a:prstGeom>
          <a:noFill/>
        </p:spPr>
        <p:txBody>
          <a:bodyPr wrap="square" rtlCol="0">
            <a:spAutoFit/>
          </a:bodyPr>
          <a:lstStyle/>
          <a:p>
            <a:pPr defTabSz="457189">
              <a:lnSpc>
                <a:spcPct val="95000"/>
              </a:lnSpc>
              <a:spcAft>
                <a:spcPts val="600"/>
              </a:spcAft>
            </a:pPr>
            <a:r>
              <a:rPr lang="en-US" sz="900" noProof="1">
                <a:cs typeface="Arial" panose="020B0604020202020204" pitchFamily="34" charset="0"/>
              </a:rPr>
              <a:t>172.16.136.192/26</a:t>
            </a:r>
          </a:p>
        </p:txBody>
      </p:sp>
      <p:sp>
        <p:nvSpPr>
          <p:cNvPr id="83" name="TextBox 82">
            <a:extLst>
              <a:ext uri="{FF2B5EF4-FFF2-40B4-BE49-F238E27FC236}">
                <a16:creationId xmlns:a16="http://schemas.microsoft.com/office/drawing/2014/main" id="{02B9465D-F6F4-4FD3-80F5-A711A10D7782}"/>
              </a:ext>
            </a:extLst>
          </p:cNvPr>
          <p:cNvSpPr txBox="1"/>
          <p:nvPr/>
        </p:nvSpPr>
        <p:spPr>
          <a:xfrm>
            <a:off x="6925117" y="3533483"/>
            <a:ext cx="1191719"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172.16.137.0/24</a:t>
            </a:r>
          </a:p>
        </p:txBody>
      </p:sp>
      <p:sp>
        <p:nvSpPr>
          <p:cNvPr id="86" name="TextBox 85">
            <a:extLst>
              <a:ext uri="{FF2B5EF4-FFF2-40B4-BE49-F238E27FC236}">
                <a16:creationId xmlns:a16="http://schemas.microsoft.com/office/drawing/2014/main" id="{A5C1FEF9-62C2-4645-86F5-E59D24084960}"/>
              </a:ext>
            </a:extLst>
          </p:cNvPr>
          <p:cNvSpPr txBox="1"/>
          <p:nvPr/>
        </p:nvSpPr>
        <p:spPr>
          <a:xfrm>
            <a:off x="7465601" y="5510933"/>
            <a:ext cx="867452"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10.0.0.0/16</a:t>
            </a:r>
          </a:p>
        </p:txBody>
      </p:sp>
      <p:sp>
        <p:nvSpPr>
          <p:cNvPr id="4" name="TextBox 3">
            <a:extLst>
              <a:ext uri="{FF2B5EF4-FFF2-40B4-BE49-F238E27FC236}">
                <a16:creationId xmlns:a16="http://schemas.microsoft.com/office/drawing/2014/main" id="{D2485E83-7D37-4A7F-981B-C050229D6F40}"/>
              </a:ext>
            </a:extLst>
          </p:cNvPr>
          <p:cNvSpPr txBox="1"/>
          <p:nvPr/>
        </p:nvSpPr>
        <p:spPr>
          <a:xfrm>
            <a:off x="3670220" y="3076256"/>
            <a:ext cx="271229" cy="209288"/>
          </a:xfrm>
          <a:prstGeom prst="rect">
            <a:avLst/>
          </a:prstGeom>
          <a:noFill/>
        </p:spPr>
        <p:txBody>
          <a:bodyPr wrap="squar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.5</a:t>
            </a:r>
          </a:p>
        </p:txBody>
      </p:sp>
      <p:sp>
        <p:nvSpPr>
          <p:cNvPr id="87" name="TextBox 86">
            <a:extLst>
              <a:ext uri="{FF2B5EF4-FFF2-40B4-BE49-F238E27FC236}">
                <a16:creationId xmlns:a16="http://schemas.microsoft.com/office/drawing/2014/main" id="{D0C80949-BE18-4EBC-9392-FE90B80A8140}"/>
              </a:ext>
            </a:extLst>
          </p:cNvPr>
          <p:cNvSpPr txBox="1"/>
          <p:nvPr/>
        </p:nvSpPr>
        <p:spPr>
          <a:xfrm>
            <a:off x="3654979" y="3702744"/>
            <a:ext cx="271229"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.6</a:t>
            </a:r>
          </a:p>
        </p:txBody>
      </p:sp>
      <p:sp>
        <p:nvSpPr>
          <p:cNvPr id="88" name="TextBox 87">
            <a:extLst>
              <a:ext uri="{FF2B5EF4-FFF2-40B4-BE49-F238E27FC236}">
                <a16:creationId xmlns:a16="http://schemas.microsoft.com/office/drawing/2014/main" id="{02435D82-294F-4829-9C80-3FD5275F5708}"/>
              </a:ext>
            </a:extLst>
          </p:cNvPr>
          <p:cNvSpPr txBox="1"/>
          <p:nvPr/>
        </p:nvSpPr>
        <p:spPr>
          <a:xfrm>
            <a:off x="4667992" y="3704035"/>
            <a:ext cx="271229"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.6</a:t>
            </a:r>
          </a:p>
        </p:txBody>
      </p:sp>
      <p:sp>
        <p:nvSpPr>
          <p:cNvPr id="93" name="TextBox 92">
            <a:extLst>
              <a:ext uri="{FF2B5EF4-FFF2-40B4-BE49-F238E27FC236}">
                <a16:creationId xmlns:a16="http://schemas.microsoft.com/office/drawing/2014/main" id="{DCDF876F-A4D9-4344-801C-5A6EA6864D07}"/>
              </a:ext>
            </a:extLst>
          </p:cNvPr>
          <p:cNvSpPr txBox="1"/>
          <p:nvPr/>
        </p:nvSpPr>
        <p:spPr>
          <a:xfrm>
            <a:off x="4648811" y="3076256"/>
            <a:ext cx="271229"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.5</a:t>
            </a:r>
          </a:p>
        </p:txBody>
      </p:sp>
      <p:sp>
        <p:nvSpPr>
          <p:cNvPr id="95" name="TextBox 94">
            <a:extLst>
              <a:ext uri="{FF2B5EF4-FFF2-40B4-BE49-F238E27FC236}">
                <a16:creationId xmlns:a16="http://schemas.microsoft.com/office/drawing/2014/main" id="{B955DD6C-0126-4C48-BAAC-2354C9B80B69}"/>
              </a:ext>
            </a:extLst>
          </p:cNvPr>
          <p:cNvSpPr txBox="1"/>
          <p:nvPr/>
        </p:nvSpPr>
        <p:spPr>
          <a:xfrm>
            <a:off x="5534818" y="3335763"/>
            <a:ext cx="271229"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.4</a:t>
            </a:r>
          </a:p>
        </p:txBody>
      </p:sp>
      <p:sp>
        <p:nvSpPr>
          <p:cNvPr id="96" name="TextBox 95">
            <a:extLst>
              <a:ext uri="{FF2B5EF4-FFF2-40B4-BE49-F238E27FC236}">
                <a16:creationId xmlns:a16="http://schemas.microsoft.com/office/drawing/2014/main" id="{408503D9-1E94-461A-8279-D35C078E3307}"/>
              </a:ext>
            </a:extLst>
          </p:cNvPr>
          <p:cNvSpPr txBox="1"/>
          <p:nvPr/>
        </p:nvSpPr>
        <p:spPr>
          <a:xfrm>
            <a:off x="2827776" y="3636623"/>
            <a:ext cx="620683"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Public LB</a:t>
            </a:r>
          </a:p>
        </p:txBody>
      </p:sp>
      <p:sp>
        <p:nvSpPr>
          <p:cNvPr id="97" name="TextBox 96">
            <a:extLst>
              <a:ext uri="{FF2B5EF4-FFF2-40B4-BE49-F238E27FC236}">
                <a16:creationId xmlns:a16="http://schemas.microsoft.com/office/drawing/2014/main" id="{298C0029-A9C2-48B9-B894-F32AB55C2D04}"/>
              </a:ext>
            </a:extLst>
          </p:cNvPr>
          <p:cNvSpPr txBox="1"/>
          <p:nvPr/>
        </p:nvSpPr>
        <p:spPr>
          <a:xfrm>
            <a:off x="5026639" y="3622798"/>
            <a:ext cx="684803"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Internal LB</a:t>
            </a:r>
          </a:p>
        </p:txBody>
      </p:sp>
      <p:sp>
        <p:nvSpPr>
          <p:cNvPr id="82" name="Rectangle 81">
            <a:extLst>
              <a:ext uri="{FF2B5EF4-FFF2-40B4-BE49-F238E27FC236}">
                <a16:creationId xmlns:a16="http://schemas.microsoft.com/office/drawing/2014/main" id="{8CBE2044-FF13-964A-8A95-91938F2BB800}"/>
              </a:ext>
            </a:extLst>
          </p:cNvPr>
          <p:cNvSpPr/>
          <p:nvPr/>
        </p:nvSpPr>
        <p:spPr>
          <a:xfrm>
            <a:off x="6309692" y="2401166"/>
            <a:ext cx="1754965" cy="13645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98" name="Picture 97">
            <a:extLst>
              <a:ext uri="{FF2B5EF4-FFF2-40B4-BE49-F238E27FC236}">
                <a16:creationId xmlns:a16="http://schemas.microsoft.com/office/drawing/2014/main" id="{3A7134C3-5979-4D49-A8BC-FE2A3AE4904A}"/>
              </a:ext>
            </a:extLst>
          </p:cNvPr>
          <p:cNvPicPr>
            <a:picLocks noChangeAspect="1"/>
          </p:cNvPicPr>
          <p:nvPr/>
        </p:nvPicPr>
        <p:blipFill>
          <a:blip r:embed="rId7"/>
          <a:stretch>
            <a:fillRect/>
          </a:stretch>
        </p:blipFill>
        <p:spPr>
          <a:xfrm>
            <a:off x="6340454" y="3476258"/>
            <a:ext cx="249848" cy="250894"/>
          </a:xfrm>
          <a:prstGeom prst="rect">
            <a:avLst/>
          </a:prstGeom>
        </p:spPr>
      </p:pic>
      <p:sp>
        <p:nvSpPr>
          <p:cNvPr id="99" name="Rectangle 98">
            <a:extLst>
              <a:ext uri="{FF2B5EF4-FFF2-40B4-BE49-F238E27FC236}">
                <a16:creationId xmlns:a16="http://schemas.microsoft.com/office/drawing/2014/main" id="{0D634E05-0954-5747-ADDF-84212FF86E5A}"/>
              </a:ext>
            </a:extLst>
          </p:cNvPr>
          <p:cNvSpPr/>
          <p:nvPr/>
        </p:nvSpPr>
        <p:spPr>
          <a:xfrm>
            <a:off x="6309690" y="3870540"/>
            <a:ext cx="1754965" cy="13646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100" name="Picture 99">
            <a:extLst>
              <a:ext uri="{FF2B5EF4-FFF2-40B4-BE49-F238E27FC236}">
                <a16:creationId xmlns:a16="http://schemas.microsoft.com/office/drawing/2014/main" id="{E76FFED6-E1FB-4D4A-97E3-AD6AB66C57B8}"/>
              </a:ext>
            </a:extLst>
          </p:cNvPr>
          <p:cNvPicPr>
            <a:picLocks noChangeAspect="1"/>
          </p:cNvPicPr>
          <p:nvPr/>
        </p:nvPicPr>
        <p:blipFill>
          <a:blip r:embed="rId7"/>
          <a:stretch>
            <a:fillRect/>
          </a:stretch>
        </p:blipFill>
        <p:spPr>
          <a:xfrm>
            <a:off x="6340454" y="4939335"/>
            <a:ext cx="249848" cy="250894"/>
          </a:xfrm>
          <a:prstGeom prst="rect">
            <a:avLst/>
          </a:prstGeom>
        </p:spPr>
      </p:pic>
      <p:sp>
        <p:nvSpPr>
          <p:cNvPr id="101" name="TextBox 100">
            <a:extLst>
              <a:ext uri="{FF2B5EF4-FFF2-40B4-BE49-F238E27FC236}">
                <a16:creationId xmlns:a16="http://schemas.microsoft.com/office/drawing/2014/main" id="{6DB5A524-892A-8040-9B5A-3B172B3D0EEB}"/>
              </a:ext>
            </a:extLst>
          </p:cNvPr>
          <p:cNvSpPr txBox="1"/>
          <p:nvPr/>
        </p:nvSpPr>
        <p:spPr>
          <a:xfrm>
            <a:off x="6340454" y="3882324"/>
            <a:ext cx="1458072"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Protected B</a:t>
            </a:r>
          </a:p>
        </p:txBody>
      </p:sp>
      <p:sp>
        <p:nvSpPr>
          <p:cNvPr id="102" name="TextBox 101">
            <a:extLst>
              <a:ext uri="{FF2B5EF4-FFF2-40B4-BE49-F238E27FC236}">
                <a16:creationId xmlns:a16="http://schemas.microsoft.com/office/drawing/2014/main" id="{82AB4D7A-124E-8F42-984F-D6D74A063825}"/>
              </a:ext>
            </a:extLst>
          </p:cNvPr>
          <p:cNvSpPr txBox="1"/>
          <p:nvPr/>
        </p:nvSpPr>
        <p:spPr>
          <a:xfrm>
            <a:off x="7252492" y="4999132"/>
            <a:ext cx="867452"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10.0.6.0/24</a:t>
            </a:r>
          </a:p>
        </p:txBody>
      </p:sp>
      <p:sp>
        <p:nvSpPr>
          <p:cNvPr id="85" name="Rectangle 84">
            <a:extLst>
              <a:ext uri="{FF2B5EF4-FFF2-40B4-BE49-F238E27FC236}">
                <a16:creationId xmlns:a16="http://schemas.microsoft.com/office/drawing/2014/main" id="{3768A2C3-BB07-DC4E-B0D4-06E4313054B1}"/>
              </a:ext>
            </a:extLst>
          </p:cNvPr>
          <p:cNvSpPr/>
          <p:nvPr/>
        </p:nvSpPr>
        <p:spPr>
          <a:xfrm>
            <a:off x="8772760" y="2294631"/>
            <a:ext cx="2185938" cy="169930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91" name="TextBox 90">
            <a:extLst>
              <a:ext uri="{FF2B5EF4-FFF2-40B4-BE49-F238E27FC236}">
                <a16:creationId xmlns:a16="http://schemas.microsoft.com/office/drawing/2014/main" id="{6CF77C0C-141E-6143-9234-AE62AADDFEAD}"/>
              </a:ext>
            </a:extLst>
          </p:cNvPr>
          <p:cNvSpPr txBox="1"/>
          <p:nvPr/>
        </p:nvSpPr>
        <p:spPr>
          <a:xfrm>
            <a:off x="9000242" y="2397976"/>
            <a:ext cx="1311515"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Spoke A</a:t>
            </a:r>
          </a:p>
        </p:txBody>
      </p:sp>
      <p:sp>
        <p:nvSpPr>
          <p:cNvPr id="107" name="TextBox 106">
            <a:extLst>
              <a:ext uri="{FF2B5EF4-FFF2-40B4-BE49-F238E27FC236}">
                <a16:creationId xmlns:a16="http://schemas.microsoft.com/office/drawing/2014/main" id="{A96AE34A-CF6B-104F-9FDB-3C43136E98AE}"/>
              </a:ext>
            </a:extLst>
          </p:cNvPr>
          <p:cNvSpPr txBox="1"/>
          <p:nvPr/>
        </p:nvSpPr>
        <p:spPr>
          <a:xfrm>
            <a:off x="9564605" y="3431951"/>
            <a:ext cx="120322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172.16.140/0/26</a:t>
            </a:r>
          </a:p>
        </p:txBody>
      </p:sp>
      <p:sp>
        <p:nvSpPr>
          <p:cNvPr id="109" name="Rectangle 108">
            <a:extLst>
              <a:ext uri="{FF2B5EF4-FFF2-40B4-BE49-F238E27FC236}">
                <a16:creationId xmlns:a16="http://schemas.microsoft.com/office/drawing/2014/main" id="{5A58D85C-FFF5-F24C-98E6-B62EC6D4A932}"/>
              </a:ext>
            </a:extLst>
          </p:cNvPr>
          <p:cNvSpPr/>
          <p:nvPr/>
        </p:nvSpPr>
        <p:spPr>
          <a:xfrm>
            <a:off x="8982106" y="2394842"/>
            <a:ext cx="1754965" cy="1278979"/>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110" name="Picture 109">
            <a:extLst>
              <a:ext uri="{FF2B5EF4-FFF2-40B4-BE49-F238E27FC236}">
                <a16:creationId xmlns:a16="http://schemas.microsoft.com/office/drawing/2014/main" id="{AE7A6226-EBD2-474A-AF50-85A30FC334F2}"/>
              </a:ext>
            </a:extLst>
          </p:cNvPr>
          <p:cNvPicPr>
            <a:picLocks noChangeAspect="1"/>
          </p:cNvPicPr>
          <p:nvPr/>
        </p:nvPicPr>
        <p:blipFill>
          <a:blip r:embed="rId7"/>
          <a:stretch>
            <a:fillRect/>
          </a:stretch>
        </p:blipFill>
        <p:spPr>
          <a:xfrm>
            <a:off x="9012868" y="3406874"/>
            <a:ext cx="249848" cy="250894"/>
          </a:xfrm>
          <a:prstGeom prst="rect">
            <a:avLst/>
          </a:prstGeom>
        </p:spPr>
      </p:pic>
      <p:sp>
        <p:nvSpPr>
          <p:cNvPr id="117" name="TextBox 116">
            <a:extLst>
              <a:ext uri="{FF2B5EF4-FFF2-40B4-BE49-F238E27FC236}">
                <a16:creationId xmlns:a16="http://schemas.microsoft.com/office/drawing/2014/main" id="{FDAB2896-A7A1-7845-9423-B17B16F9982B}"/>
              </a:ext>
            </a:extLst>
          </p:cNvPr>
          <p:cNvSpPr txBox="1"/>
          <p:nvPr/>
        </p:nvSpPr>
        <p:spPr>
          <a:xfrm>
            <a:off x="8798972" y="3718744"/>
            <a:ext cx="233572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VNET Spoke 1 – 172.16.140.0/24</a:t>
            </a:r>
          </a:p>
        </p:txBody>
      </p:sp>
      <p:sp>
        <p:nvSpPr>
          <p:cNvPr id="121" name="Rectangle 120">
            <a:extLst>
              <a:ext uri="{FF2B5EF4-FFF2-40B4-BE49-F238E27FC236}">
                <a16:creationId xmlns:a16="http://schemas.microsoft.com/office/drawing/2014/main" id="{ACCFC7BD-900D-A84A-BD5D-DAC14ACA4AB7}"/>
              </a:ext>
            </a:extLst>
          </p:cNvPr>
          <p:cNvSpPr/>
          <p:nvPr/>
        </p:nvSpPr>
        <p:spPr>
          <a:xfrm>
            <a:off x="8782134" y="4054908"/>
            <a:ext cx="2185938" cy="169930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122" name="TextBox 121">
            <a:extLst>
              <a:ext uri="{FF2B5EF4-FFF2-40B4-BE49-F238E27FC236}">
                <a16:creationId xmlns:a16="http://schemas.microsoft.com/office/drawing/2014/main" id="{5CF8AF41-AE1A-5C4C-ACBF-B7E1B0FB0E85}"/>
              </a:ext>
            </a:extLst>
          </p:cNvPr>
          <p:cNvSpPr txBox="1"/>
          <p:nvPr/>
        </p:nvSpPr>
        <p:spPr>
          <a:xfrm>
            <a:off x="9009616" y="4158253"/>
            <a:ext cx="1311515"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Spoke B</a:t>
            </a:r>
          </a:p>
        </p:txBody>
      </p:sp>
      <p:sp>
        <p:nvSpPr>
          <p:cNvPr id="124" name="TextBox 123">
            <a:extLst>
              <a:ext uri="{FF2B5EF4-FFF2-40B4-BE49-F238E27FC236}">
                <a16:creationId xmlns:a16="http://schemas.microsoft.com/office/drawing/2014/main" id="{6E933C09-3C92-D643-941E-8AE8D27FAC1C}"/>
              </a:ext>
            </a:extLst>
          </p:cNvPr>
          <p:cNvSpPr txBox="1"/>
          <p:nvPr/>
        </p:nvSpPr>
        <p:spPr>
          <a:xfrm>
            <a:off x="9595445" y="5192228"/>
            <a:ext cx="1181762"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172.16.142.0/26</a:t>
            </a:r>
          </a:p>
        </p:txBody>
      </p:sp>
      <p:sp>
        <p:nvSpPr>
          <p:cNvPr id="126" name="Rectangle 125">
            <a:extLst>
              <a:ext uri="{FF2B5EF4-FFF2-40B4-BE49-F238E27FC236}">
                <a16:creationId xmlns:a16="http://schemas.microsoft.com/office/drawing/2014/main" id="{057AE2DD-22C7-3049-9E96-7B65F4BC369E}"/>
              </a:ext>
            </a:extLst>
          </p:cNvPr>
          <p:cNvSpPr/>
          <p:nvPr/>
        </p:nvSpPr>
        <p:spPr>
          <a:xfrm>
            <a:off x="8991480" y="4155119"/>
            <a:ext cx="1754965" cy="1278979"/>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127" name="Picture 126">
            <a:extLst>
              <a:ext uri="{FF2B5EF4-FFF2-40B4-BE49-F238E27FC236}">
                <a16:creationId xmlns:a16="http://schemas.microsoft.com/office/drawing/2014/main" id="{86D0DC0F-7F62-2646-9AF0-D3FF5711530D}"/>
              </a:ext>
            </a:extLst>
          </p:cNvPr>
          <p:cNvPicPr>
            <a:picLocks noChangeAspect="1"/>
          </p:cNvPicPr>
          <p:nvPr/>
        </p:nvPicPr>
        <p:blipFill>
          <a:blip r:embed="rId7"/>
          <a:stretch>
            <a:fillRect/>
          </a:stretch>
        </p:blipFill>
        <p:spPr>
          <a:xfrm>
            <a:off x="9022242" y="5167151"/>
            <a:ext cx="249848" cy="250894"/>
          </a:xfrm>
          <a:prstGeom prst="rect">
            <a:avLst/>
          </a:prstGeom>
        </p:spPr>
      </p:pic>
      <p:sp>
        <p:nvSpPr>
          <p:cNvPr id="128" name="TextBox 127">
            <a:extLst>
              <a:ext uri="{FF2B5EF4-FFF2-40B4-BE49-F238E27FC236}">
                <a16:creationId xmlns:a16="http://schemas.microsoft.com/office/drawing/2014/main" id="{15B29556-AFA1-E647-A184-1F52B1DDB191}"/>
              </a:ext>
            </a:extLst>
          </p:cNvPr>
          <p:cNvSpPr txBox="1"/>
          <p:nvPr/>
        </p:nvSpPr>
        <p:spPr>
          <a:xfrm>
            <a:off x="8782134" y="5506138"/>
            <a:ext cx="2326354"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VNET Spoke 2 – 172.16.142.0/24</a:t>
            </a:r>
          </a:p>
        </p:txBody>
      </p:sp>
    </p:spTree>
    <p:extLst>
      <p:ext uri="{BB962C8B-B14F-4D97-AF65-F5344CB8AC3E}">
        <p14:creationId xmlns:p14="http://schemas.microsoft.com/office/powerpoint/2010/main" val="104390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8">
            <a:extLst>
              <a:ext uri="{FF2B5EF4-FFF2-40B4-BE49-F238E27FC236}">
                <a16:creationId xmlns:a16="http://schemas.microsoft.com/office/drawing/2014/main" id="{97892627-F627-5245-8FED-523C3869DC5F}"/>
              </a:ext>
            </a:extLst>
          </p:cNvPr>
          <p:cNvGrpSpPr>
            <a:grpSpLocks/>
          </p:cNvGrpSpPr>
          <p:nvPr/>
        </p:nvGrpSpPr>
        <p:grpSpPr bwMode="auto">
          <a:xfrm>
            <a:off x="1035953" y="1644570"/>
            <a:ext cx="1541328" cy="917669"/>
            <a:chOff x="3731381" y="3981784"/>
            <a:chExt cx="707235" cy="455950"/>
          </a:xfrm>
        </p:grpSpPr>
        <p:pic>
          <p:nvPicPr>
            <p:cNvPr id="40" name="Picture 70">
              <a:extLst>
                <a:ext uri="{FF2B5EF4-FFF2-40B4-BE49-F238E27FC236}">
                  <a16:creationId xmlns:a16="http://schemas.microsoft.com/office/drawing/2014/main" id="{88B79545-5377-8345-8200-751BB670F1C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31381" y="3981784"/>
              <a:ext cx="707235" cy="455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1" name="TextBox 72">
              <a:extLst>
                <a:ext uri="{FF2B5EF4-FFF2-40B4-BE49-F238E27FC236}">
                  <a16:creationId xmlns:a16="http://schemas.microsoft.com/office/drawing/2014/main" id="{A61ABD9F-0090-1C42-8DE0-6CFB7751B0CE}"/>
                </a:ext>
              </a:extLst>
            </p:cNvPr>
            <p:cNvSpPr txBox="1">
              <a:spLocks noChangeArrowheads="1"/>
            </p:cNvSpPr>
            <p:nvPr/>
          </p:nvSpPr>
          <p:spPr bwMode="auto">
            <a:xfrm>
              <a:off x="3773055" y="4149676"/>
              <a:ext cx="618676" cy="1146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900" b="1" noProof="1">
                <a:solidFill>
                  <a:schemeClr val="bg1"/>
                </a:solidFill>
                <a:cs typeface="Helvetica 55 Roman" charset="0"/>
              </a:endParaRPr>
            </a:p>
          </p:txBody>
        </p:sp>
      </p:grpSp>
      <p:pic>
        <p:nvPicPr>
          <p:cNvPr id="42" name="Picture 41" descr="azure-1.emf">
            <a:extLst>
              <a:ext uri="{FF2B5EF4-FFF2-40B4-BE49-F238E27FC236}">
                <a16:creationId xmlns:a16="http://schemas.microsoft.com/office/drawing/2014/main" id="{7276B227-D2CB-9A49-A2E5-5C65F362D3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5929" y="1335379"/>
            <a:ext cx="1126473" cy="596984"/>
          </a:xfrm>
          <a:prstGeom prst="rect">
            <a:avLst/>
          </a:prstGeom>
        </p:spPr>
      </p:pic>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en-US" noProof="1"/>
              <a:t>VNET Peering</a:t>
            </a:r>
          </a:p>
        </p:txBody>
      </p:sp>
      <p:pic>
        <p:nvPicPr>
          <p:cNvPr id="35" name="Picture 34">
            <a:extLst>
              <a:ext uri="{FF2B5EF4-FFF2-40B4-BE49-F238E27FC236}">
                <a16:creationId xmlns:a16="http://schemas.microsoft.com/office/drawing/2014/main" id="{3B28BD87-C41B-004E-A672-AAF785C86E06}"/>
              </a:ext>
            </a:extLst>
          </p:cNvPr>
          <p:cNvPicPr>
            <a:picLocks noChangeAspect="1"/>
          </p:cNvPicPr>
          <p:nvPr/>
        </p:nvPicPr>
        <p:blipFill>
          <a:blip r:embed="rId5"/>
          <a:stretch>
            <a:fillRect/>
          </a:stretch>
        </p:blipFill>
        <p:spPr>
          <a:xfrm>
            <a:off x="1738526" y="5574395"/>
            <a:ext cx="574424" cy="574424"/>
          </a:xfrm>
          <a:prstGeom prst="rect">
            <a:avLst/>
          </a:prstGeom>
        </p:spPr>
      </p:pic>
      <p:sp>
        <p:nvSpPr>
          <p:cNvPr id="50" name="Rectangle 49">
            <a:extLst>
              <a:ext uri="{FF2B5EF4-FFF2-40B4-BE49-F238E27FC236}">
                <a16:creationId xmlns:a16="http://schemas.microsoft.com/office/drawing/2014/main" id="{BCE0CCCA-0184-014C-92AB-9B7C6122B352}"/>
              </a:ext>
            </a:extLst>
          </p:cNvPr>
          <p:cNvSpPr/>
          <p:nvPr/>
        </p:nvSpPr>
        <p:spPr>
          <a:xfrm>
            <a:off x="2249628" y="2294632"/>
            <a:ext cx="6021640" cy="344351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51" name="TextBox 50">
            <a:extLst>
              <a:ext uri="{FF2B5EF4-FFF2-40B4-BE49-F238E27FC236}">
                <a16:creationId xmlns:a16="http://schemas.microsoft.com/office/drawing/2014/main" id="{395517B3-F8A4-3540-A3A5-F7E13F726D65}"/>
              </a:ext>
            </a:extLst>
          </p:cNvPr>
          <p:cNvSpPr txBox="1"/>
          <p:nvPr/>
        </p:nvSpPr>
        <p:spPr>
          <a:xfrm>
            <a:off x="2374735" y="5429896"/>
            <a:ext cx="1643591"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Virtual Network - VNET</a:t>
            </a:r>
          </a:p>
        </p:txBody>
      </p:sp>
      <p:sp>
        <p:nvSpPr>
          <p:cNvPr id="92" name="TextBox 91">
            <a:extLst>
              <a:ext uri="{FF2B5EF4-FFF2-40B4-BE49-F238E27FC236}">
                <a16:creationId xmlns:a16="http://schemas.microsoft.com/office/drawing/2014/main" id="{946E588A-7FB0-6A42-82F7-99BBC275AEE0}"/>
              </a:ext>
            </a:extLst>
          </p:cNvPr>
          <p:cNvSpPr txBox="1"/>
          <p:nvPr/>
        </p:nvSpPr>
        <p:spPr>
          <a:xfrm>
            <a:off x="6327828" y="2404300"/>
            <a:ext cx="147069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Protected A</a:t>
            </a:r>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6"/>
          <a:stretch>
            <a:fillRect/>
          </a:stretch>
        </p:blipFill>
        <p:spPr>
          <a:xfrm>
            <a:off x="2893577" y="3194252"/>
            <a:ext cx="479569" cy="479569"/>
          </a:xfrm>
          <a:prstGeom prst="rect">
            <a:avLst/>
          </a:prstGeom>
        </p:spPr>
      </p:pic>
      <p:pic>
        <p:nvPicPr>
          <p:cNvPr id="118" name="Picture 117">
            <a:extLst>
              <a:ext uri="{FF2B5EF4-FFF2-40B4-BE49-F238E27FC236}">
                <a16:creationId xmlns:a16="http://schemas.microsoft.com/office/drawing/2014/main" id="{43037D76-C165-2940-8BAD-CB755E74D8BC}"/>
              </a:ext>
            </a:extLst>
          </p:cNvPr>
          <p:cNvPicPr>
            <a:picLocks noChangeAspect="1"/>
          </p:cNvPicPr>
          <p:nvPr/>
        </p:nvPicPr>
        <p:blipFill>
          <a:blip r:embed="rId7"/>
          <a:stretch>
            <a:fillRect/>
          </a:stretch>
        </p:blipFill>
        <p:spPr>
          <a:xfrm>
            <a:off x="6340454" y="4935602"/>
            <a:ext cx="249848" cy="250894"/>
          </a:xfrm>
          <a:prstGeom prst="rect">
            <a:avLst/>
          </a:prstGeom>
        </p:spPr>
      </p:pic>
      <p:pic>
        <p:nvPicPr>
          <p:cNvPr id="120" name="Picture 119" descr="azure-logo.emf">
            <a:extLst>
              <a:ext uri="{FF2B5EF4-FFF2-40B4-BE49-F238E27FC236}">
                <a16:creationId xmlns:a16="http://schemas.microsoft.com/office/drawing/2014/main" id="{ECBD1765-F0A0-C34F-B3A3-F4A2830125D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9160" y="5716555"/>
            <a:ext cx="370754" cy="290103"/>
          </a:xfrm>
          <a:prstGeom prst="rect">
            <a:avLst/>
          </a:prstGeom>
        </p:spPr>
      </p:pic>
      <p:pic>
        <p:nvPicPr>
          <p:cNvPr id="33" name="Graphic 32">
            <a:extLst>
              <a:ext uri="{FF2B5EF4-FFF2-40B4-BE49-F238E27FC236}">
                <a16:creationId xmlns:a16="http://schemas.microsoft.com/office/drawing/2014/main" id="{B5279D62-9998-2C49-9DC7-623A8DCC862D}"/>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279751" y="3197094"/>
            <a:ext cx="585309" cy="585309"/>
          </a:xfrm>
          <a:prstGeom prst="rect">
            <a:avLst/>
          </a:prstGeom>
        </p:spPr>
      </p:pic>
      <p:sp>
        <p:nvSpPr>
          <p:cNvPr id="43" name="TextBox 42">
            <a:extLst>
              <a:ext uri="{FF2B5EF4-FFF2-40B4-BE49-F238E27FC236}">
                <a16:creationId xmlns:a16="http://schemas.microsoft.com/office/drawing/2014/main" id="{A7945BB7-DDEC-564A-8942-1B022290648E}"/>
              </a:ext>
            </a:extLst>
          </p:cNvPr>
          <p:cNvSpPr txBox="1"/>
          <p:nvPr/>
        </p:nvSpPr>
        <p:spPr>
          <a:xfrm>
            <a:off x="936135" y="3748095"/>
            <a:ext cx="1251157" cy="245837"/>
          </a:xfrm>
          <a:prstGeom prst="rect">
            <a:avLst/>
          </a:prstGeom>
          <a:noFill/>
        </p:spPr>
        <p:txBody>
          <a:bodyPr wrap="square" rtlCol="0">
            <a:spAutoFit/>
          </a:bodyPr>
          <a:lstStyle/>
          <a:p>
            <a:pPr algn="ctr" defTabSz="457189">
              <a:lnSpc>
                <a:spcPct val="95000"/>
              </a:lnSpc>
              <a:spcAft>
                <a:spcPts val="600"/>
              </a:spcAft>
            </a:pPr>
            <a:r>
              <a:rPr lang="en-US" sz="1050" noProof="1">
                <a:cs typeface="Arial" panose="020B0604020202020204" pitchFamily="34" charset="0"/>
              </a:rPr>
              <a:t>Public IP</a:t>
            </a:r>
          </a:p>
        </p:txBody>
      </p:sp>
      <p:sp>
        <p:nvSpPr>
          <p:cNvPr id="44" name="Freeform 43">
            <a:extLst>
              <a:ext uri="{FF2B5EF4-FFF2-40B4-BE49-F238E27FC236}">
                <a16:creationId xmlns:a16="http://schemas.microsoft.com/office/drawing/2014/main" id="{B9705A9B-0E92-4C4C-8F29-194879767E1D}"/>
              </a:ext>
            </a:extLst>
          </p:cNvPr>
          <p:cNvSpPr/>
          <p:nvPr/>
        </p:nvSpPr>
        <p:spPr>
          <a:xfrm>
            <a:off x="1947127" y="3327244"/>
            <a:ext cx="839498" cy="77622"/>
          </a:xfrm>
          <a:custGeom>
            <a:avLst/>
            <a:gdLst>
              <a:gd name="connsiteX0" fmla="*/ 3187700 w 3187700"/>
              <a:gd name="connsiteY0" fmla="*/ 667711 h 667711"/>
              <a:gd name="connsiteX1" fmla="*/ 1549400 w 3187700"/>
              <a:gd name="connsiteY1" fmla="*/ 45411 h 667711"/>
              <a:gd name="connsiteX2" fmla="*/ 0 w 3187700"/>
              <a:gd name="connsiteY2" fmla="*/ 96211 h 667711"/>
            </a:gdLst>
            <a:ahLst/>
            <a:cxnLst>
              <a:cxn ang="0">
                <a:pos x="connsiteX0" y="connsiteY0"/>
              </a:cxn>
              <a:cxn ang="0">
                <a:pos x="connsiteX1" y="connsiteY1"/>
              </a:cxn>
              <a:cxn ang="0">
                <a:pos x="connsiteX2" y="connsiteY2"/>
              </a:cxn>
            </a:cxnLst>
            <a:rect l="l" t="t" r="r" b="b"/>
            <a:pathLst>
              <a:path w="3187700" h="667711">
                <a:moveTo>
                  <a:pt x="3187700" y="667711"/>
                </a:moveTo>
                <a:cubicBezTo>
                  <a:pt x="2634191" y="404186"/>
                  <a:pt x="2080683" y="140661"/>
                  <a:pt x="1549400" y="45411"/>
                </a:cubicBezTo>
                <a:cubicBezTo>
                  <a:pt x="1018117" y="-49839"/>
                  <a:pt x="509058" y="23186"/>
                  <a:pt x="0" y="96211"/>
                </a:cubicBezTo>
              </a:path>
            </a:pathLst>
          </a:custGeom>
          <a:noFill/>
          <a:ln w="25400">
            <a:solidFill>
              <a:schemeClr val="accent2"/>
            </a:solidFill>
            <a:headEnd type="triangle"/>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1"/>
          </a:p>
        </p:txBody>
      </p:sp>
      <p:pic>
        <p:nvPicPr>
          <p:cNvPr id="38" name="Picture 37">
            <a:extLst>
              <a:ext uri="{FF2B5EF4-FFF2-40B4-BE49-F238E27FC236}">
                <a16:creationId xmlns:a16="http://schemas.microsoft.com/office/drawing/2014/main" id="{0D05A5DE-CDAB-AB49-A7E4-9D55E7D811F5}"/>
              </a:ext>
            </a:extLst>
          </p:cNvPr>
          <p:cNvPicPr>
            <a:picLocks noChangeAspect="1"/>
          </p:cNvPicPr>
          <p:nvPr/>
        </p:nvPicPr>
        <p:blipFill>
          <a:blip r:embed="rId6"/>
          <a:stretch>
            <a:fillRect/>
          </a:stretch>
        </p:blipFill>
        <p:spPr>
          <a:xfrm>
            <a:off x="5128528" y="3194252"/>
            <a:ext cx="479569" cy="479569"/>
          </a:xfrm>
          <a:prstGeom prst="rect">
            <a:avLst/>
          </a:prstGeom>
        </p:spPr>
      </p:pic>
      <p:pic>
        <p:nvPicPr>
          <p:cNvPr id="55" name="Graphic 54">
            <a:extLst>
              <a:ext uri="{FF2B5EF4-FFF2-40B4-BE49-F238E27FC236}">
                <a16:creationId xmlns:a16="http://schemas.microsoft.com/office/drawing/2014/main" id="{4DAE773E-0A07-7947-848F-B0E7A1B1122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825611" y="4997935"/>
            <a:ext cx="195180" cy="195180"/>
          </a:xfrm>
          <a:prstGeom prst="rect">
            <a:avLst/>
          </a:prstGeom>
        </p:spPr>
      </p:pic>
      <p:cxnSp>
        <p:nvCxnSpPr>
          <p:cNvPr id="58" name="Straight Connector 57">
            <a:extLst>
              <a:ext uri="{FF2B5EF4-FFF2-40B4-BE49-F238E27FC236}">
                <a16:creationId xmlns:a16="http://schemas.microsoft.com/office/drawing/2014/main" id="{936829EF-3A54-6B4A-8335-84A8D86C1176}"/>
              </a:ext>
            </a:extLst>
          </p:cNvPr>
          <p:cNvCxnSpPr>
            <a:cxnSpLocks/>
          </p:cNvCxnSpPr>
          <p:nvPr/>
        </p:nvCxnSpPr>
        <p:spPr>
          <a:xfrm>
            <a:off x="4335577" y="3315913"/>
            <a:ext cx="7039" cy="178470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B6DC146-4DE6-4E44-9095-72F78C169740}"/>
              </a:ext>
            </a:extLst>
          </p:cNvPr>
          <p:cNvCxnSpPr>
            <a:cxnSpLocks/>
          </p:cNvCxnSpPr>
          <p:nvPr/>
        </p:nvCxnSpPr>
        <p:spPr>
          <a:xfrm>
            <a:off x="4271004" y="3308054"/>
            <a:ext cx="7039" cy="178470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C7839B99-83AE-F84A-A9FF-8FBDCE8FDDA0}"/>
              </a:ext>
            </a:extLst>
          </p:cNvPr>
          <p:cNvSpPr txBox="1"/>
          <p:nvPr/>
        </p:nvSpPr>
        <p:spPr>
          <a:xfrm>
            <a:off x="2441654" y="2420187"/>
            <a:ext cx="128154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External</a:t>
            </a:r>
          </a:p>
        </p:txBody>
      </p:sp>
      <p:sp>
        <p:nvSpPr>
          <p:cNvPr id="61" name="TextBox 60">
            <a:extLst>
              <a:ext uri="{FF2B5EF4-FFF2-40B4-BE49-F238E27FC236}">
                <a16:creationId xmlns:a16="http://schemas.microsoft.com/office/drawing/2014/main" id="{32FF6CDA-D7DC-FB41-936A-26195B6D21C3}"/>
              </a:ext>
            </a:extLst>
          </p:cNvPr>
          <p:cNvSpPr txBox="1"/>
          <p:nvPr/>
        </p:nvSpPr>
        <p:spPr>
          <a:xfrm>
            <a:off x="5058697" y="2420186"/>
            <a:ext cx="1148232"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Internal</a:t>
            </a:r>
          </a:p>
        </p:txBody>
      </p:sp>
      <p:sp>
        <p:nvSpPr>
          <p:cNvPr id="62" name="Rectangle 61">
            <a:extLst>
              <a:ext uri="{FF2B5EF4-FFF2-40B4-BE49-F238E27FC236}">
                <a16:creationId xmlns:a16="http://schemas.microsoft.com/office/drawing/2014/main" id="{8F6038C5-15A0-5641-9AA0-C17EB925EE95}"/>
              </a:ext>
            </a:extLst>
          </p:cNvPr>
          <p:cNvSpPr/>
          <p:nvPr/>
        </p:nvSpPr>
        <p:spPr>
          <a:xfrm>
            <a:off x="4459142" y="2401165"/>
            <a:ext cx="1669451" cy="215699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63" name="Rectangle 62">
            <a:extLst>
              <a:ext uri="{FF2B5EF4-FFF2-40B4-BE49-F238E27FC236}">
                <a16:creationId xmlns:a16="http://schemas.microsoft.com/office/drawing/2014/main" id="{70C2F62B-C54A-0942-ABBB-02D4577FA011}"/>
              </a:ext>
            </a:extLst>
          </p:cNvPr>
          <p:cNvSpPr/>
          <p:nvPr/>
        </p:nvSpPr>
        <p:spPr>
          <a:xfrm>
            <a:off x="2454468" y="2401067"/>
            <a:ext cx="1682156" cy="2157092"/>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64" name="Picture 276">
            <a:extLst>
              <a:ext uri="{FF2B5EF4-FFF2-40B4-BE49-F238E27FC236}">
                <a16:creationId xmlns:a16="http://schemas.microsoft.com/office/drawing/2014/main" id="{F884455A-4BFC-724B-B113-BE2355C68EC2}"/>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4062317" y="2856597"/>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5" name="Picture 276">
            <a:extLst>
              <a:ext uri="{FF2B5EF4-FFF2-40B4-BE49-F238E27FC236}">
                <a16:creationId xmlns:a16="http://schemas.microsoft.com/office/drawing/2014/main" id="{EC8699E0-8C21-5E4E-BB76-37A7867019C1}"/>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4062317" y="3473086"/>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6" name="Graphic 65">
            <a:extLst>
              <a:ext uri="{FF2B5EF4-FFF2-40B4-BE49-F238E27FC236}">
                <a16:creationId xmlns:a16="http://schemas.microsoft.com/office/drawing/2014/main" id="{F7F8E5F9-B78E-594F-B3C7-D939EB1833AA}"/>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a:off x="3830367" y="3600981"/>
            <a:ext cx="249910" cy="249910"/>
          </a:xfrm>
          <a:prstGeom prst="rect">
            <a:avLst/>
          </a:prstGeom>
        </p:spPr>
      </p:pic>
      <p:pic>
        <p:nvPicPr>
          <p:cNvPr id="67" name="Graphic 66">
            <a:extLst>
              <a:ext uri="{FF2B5EF4-FFF2-40B4-BE49-F238E27FC236}">
                <a16:creationId xmlns:a16="http://schemas.microsoft.com/office/drawing/2014/main" id="{A955E52F-F6BC-804C-9206-D62787BC851B}"/>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a:off x="3834056" y="2971690"/>
            <a:ext cx="249910" cy="249910"/>
          </a:xfrm>
          <a:prstGeom prst="rect">
            <a:avLst/>
          </a:prstGeom>
        </p:spPr>
      </p:pic>
      <p:pic>
        <p:nvPicPr>
          <p:cNvPr id="68" name="Graphic 67">
            <a:extLst>
              <a:ext uri="{FF2B5EF4-FFF2-40B4-BE49-F238E27FC236}">
                <a16:creationId xmlns:a16="http://schemas.microsoft.com/office/drawing/2014/main" id="{ADDEFA64-752B-6048-8ABB-76600A3300C5}"/>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0800000" flipH="1">
            <a:off x="4508608" y="2966171"/>
            <a:ext cx="249910" cy="249910"/>
          </a:xfrm>
          <a:prstGeom prst="rect">
            <a:avLst/>
          </a:prstGeom>
        </p:spPr>
      </p:pic>
      <p:pic>
        <p:nvPicPr>
          <p:cNvPr id="69" name="Graphic 68">
            <a:extLst>
              <a:ext uri="{FF2B5EF4-FFF2-40B4-BE49-F238E27FC236}">
                <a16:creationId xmlns:a16="http://schemas.microsoft.com/office/drawing/2014/main" id="{3DCF7791-BA0C-AA41-A511-6853FDCE099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10800000" flipH="1">
            <a:off x="4508212" y="3600981"/>
            <a:ext cx="249910" cy="249910"/>
          </a:xfrm>
          <a:prstGeom prst="rect">
            <a:avLst/>
          </a:prstGeom>
        </p:spPr>
      </p:pic>
      <p:sp>
        <p:nvSpPr>
          <p:cNvPr id="70" name="Rectangle 69">
            <a:extLst>
              <a:ext uri="{FF2B5EF4-FFF2-40B4-BE49-F238E27FC236}">
                <a16:creationId xmlns:a16="http://schemas.microsoft.com/office/drawing/2014/main" id="{C757D98B-3EF6-204A-9FC0-F8DA8497F09D}"/>
              </a:ext>
            </a:extLst>
          </p:cNvPr>
          <p:cNvSpPr/>
          <p:nvPr/>
        </p:nvSpPr>
        <p:spPr>
          <a:xfrm>
            <a:off x="2455633" y="4683714"/>
            <a:ext cx="1682156" cy="551516"/>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71" name="Rectangle 70">
            <a:extLst>
              <a:ext uri="{FF2B5EF4-FFF2-40B4-BE49-F238E27FC236}">
                <a16:creationId xmlns:a16="http://schemas.microsoft.com/office/drawing/2014/main" id="{7922D9BC-A49D-C547-AE07-825AB9424E69}"/>
              </a:ext>
            </a:extLst>
          </p:cNvPr>
          <p:cNvSpPr/>
          <p:nvPr/>
        </p:nvSpPr>
        <p:spPr>
          <a:xfrm>
            <a:off x="4466014" y="4678904"/>
            <a:ext cx="1682156" cy="551516"/>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72" name="TextBox 71">
            <a:extLst>
              <a:ext uri="{FF2B5EF4-FFF2-40B4-BE49-F238E27FC236}">
                <a16:creationId xmlns:a16="http://schemas.microsoft.com/office/drawing/2014/main" id="{A7811571-62AE-A946-963E-195CC56FDAFB}"/>
              </a:ext>
            </a:extLst>
          </p:cNvPr>
          <p:cNvSpPr txBox="1"/>
          <p:nvPr/>
        </p:nvSpPr>
        <p:spPr>
          <a:xfrm>
            <a:off x="5139141" y="4693923"/>
            <a:ext cx="1018149" cy="245837"/>
          </a:xfrm>
          <a:prstGeom prst="rect">
            <a:avLst/>
          </a:prstGeom>
          <a:noFill/>
        </p:spPr>
        <p:txBody>
          <a:bodyPr wrap="square" rtlCol="0">
            <a:spAutoFit/>
          </a:bodyPr>
          <a:lstStyle/>
          <a:p>
            <a:pPr algn="r" defTabSz="457189">
              <a:lnSpc>
                <a:spcPct val="95000"/>
              </a:lnSpc>
              <a:spcAft>
                <a:spcPts val="600"/>
              </a:spcAft>
            </a:pPr>
            <a:r>
              <a:rPr lang="en-US" sz="1050" noProof="1">
                <a:cs typeface="Arial" panose="020B0604020202020204" pitchFamily="34" charset="0"/>
              </a:rPr>
              <a:t>SubnetMgmt</a:t>
            </a:r>
          </a:p>
        </p:txBody>
      </p:sp>
      <p:sp>
        <p:nvSpPr>
          <p:cNvPr id="73" name="TextBox 72">
            <a:extLst>
              <a:ext uri="{FF2B5EF4-FFF2-40B4-BE49-F238E27FC236}">
                <a16:creationId xmlns:a16="http://schemas.microsoft.com/office/drawing/2014/main" id="{40B51479-0717-954C-BC06-B635CB624C6A}"/>
              </a:ext>
            </a:extLst>
          </p:cNvPr>
          <p:cNvSpPr txBox="1"/>
          <p:nvPr/>
        </p:nvSpPr>
        <p:spPr>
          <a:xfrm>
            <a:off x="2441654" y="4693923"/>
            <a:ext cx="128154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HA Sync </a:t>
            </a:r>
          </a:p>
        </p:txBody>
      </p:sp>
      <p:cxnSp>
        <p:nvCxnSpPr>
          <p:cNvPr id="75" name="Straight Connector 74">
            <a:extLst>
              <a:ext uri="{FF2B5EF4-FFF2-40B4-BE49-F238E27FC236}">
                <a16:creationId xmlns:a16="http://schemas.microsoft.com/office/drawing/2014/main" id="{49CAF402-99B0-D748-9850-3D207BE2C959}"/>
              </a:ext>
            </a:extLst>
          </p:cNvPr>
          <p:cNvCxnSpPr>
            <a:cxnSpLocks/>
          </p:cNvCxnSpPr>
          <p:nvPr/>
        </p:nvCxnSpPr>
        <p:spPr>
          <a:xfrm>
            <a:off x="4226759" y="3932402"/>
            <a:ext cx="0" cy="89612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04F2662-ECD2-624D-8016-FF06588A75F2}"/>
              </a:ext>
            </a:extLst>
          </p:cNvPr>
          <p:cNvCxnSpPr>
            <a:cxnSpLocks/>
          </p:cNvCxnSpPr>
          <p:nvPr/>
        </p:nvCxnSpPr>
        <p:spPr>
          <a:xfrm>
            <a:off x="3830367" y="5093993"/>
            <a:ext cx="454030" cy="1532"/>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9C58333-E074-D44E-A257-5EF1143CBAF2}"/>
              </a:ext>
            </a:extLst>
          </p:cNvPr>
          <p:cNvCxnSpPr>
            <a:cxnSpLocks/>
          </p:cNvCxnSpPr>
          <p:nvPr/>
        </p:nvCxnSpPr>
        <p:spPr>
          <a:xfrm>
            <a:off x="3830367" y="4828522"/>
            <a:ext cx="400055" cy="30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84C799D-8F6D-584C-B859-FF28B12B3D73}"/>
              </a:ext>
            </a:extLst>
          </p:cNvPr>
          <p:cNvCxnSpPr>
            <a:cxnSpLocks/>
          </p:cNvCxnSpPr>
          <p:nvPr/>
        </p:nvCxnSpPr>
        <p:spPr>
          <a:xfrm>
            <a:off x="4379159" y="3937318"/>
            <a:ext cx="0" cy="89612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720FA8EC-FEA6-6A49-8A0F-93C69A041881}"/>
              </a:ext>
            </a:extLst>
          </p:cNvPr>
          <p:cNvCxnSpPr>
            <a:cxnSpLocks/>
          </p:cNvCxnSpPr>
          <p:nvPr/>
        </p:nvCxnSpPr>
        <p:spPr>
          <a:xfrm>
            <a:off x="4335577" y="5092461"/>
            <a:ext cx="454030" cy="1532"/>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6486BD3B-8D55-8040-8C90-B4198E66A3B6}"/>
              </a:ext>
            </a:extLst>
          </p:cNvPr>
          <p:cNvCxnSpPr>
            <a:cxnSpLocks/>
          </p:cNvCxnSpPr>
          <p:nvPr/>
        </p:nvCxnSpPr>
        <p:spPr>
          <a:xfrm>
            <a:off x="4378310" y="4825240"/>
            <a:ext cx="400055" cy="303"/>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pic>
        <p:nvPicPr>
          <p:cNvPr id="84" name="Graphic 83">
            <a:extLst>
              <a:ext uri="{FF2B5EF4-FFF2-40B4-BE49-F238E27FC236}">
                <a16:creationId xmlns:a16="http://schemas.microsoft.com/office/drawing/2014/main" id="{C1997031-041A-174F-9C06-844060E6391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820563" y="4693923"/>
            <a:ext cx="195180" cy="195180"/>
          </a:xfrm>
          <a:prstGeom prst="rect">
            <a:avLst/>
          </a:prstGeom>
        </p:spPr>
      </p:pic>
      <p:sp>
        <p:nvSpPr>
          <p:cNvPr id="56" name="TextBox 55">
            <a:extLst>
              <a:ext uri="{FF2B5EF4-FFF2-40B4-BE49-F238E27FC236}">
                <a16:creationId xmlns:a16="http://schemas.microsoft.com/office/drawing/2014/main" id="{902DEDC7-F866-4099-9510-762CB62F26E0}"/>
              </a:ext>
            </a:extLst>
          </p:cNvPr>
          <p:cNvSpPr txBox="1"/>
          <p:nvPr/>
        </p:nvSpPr>
        <p:spPr>
          <a:xfrm>
            <a:off x="2991394" y="4337617"/>
            <a:ext cx="1206666"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172.16.136.0/26</a:t>
            </a:r>
          </a:p>
        </p:txBody>
      </p:sp>
      <p:sp>
        <p:nvSpPr>
          <p:cNvPr id="57" name="TextBox 56">
            <a:extLst>
              <a:ext uri="{FF2B5EF4-FFF2-40B4-BE49-F238E27FC236}">
                <a16:creationId xmlns:a16="http://schemas.microsoft.com/office/drawing/2014/main" id="{3A58C4DB-298A-4356-8B08-0EF7D14CCC08}"/>
              </a:ext>
            </a:extLst>
          </p:cNvPr>
          <p:cNvSpPr txBox="1"/>
          <p:nvPr/>
        </p:nvSpPr>
        <p:spPr>
          <a:xfrm>
            <a:off x="4898153" y="4340514"/>
            <a:ext cx="1300040"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172.16.136.64/26</a:t>
            </a:r>
          </a:p>
        </p:txBody>
      </p:sp>
      <p:sp>
        <p:nvSpPr>
          <p:cNvPr id="74" name="TextBox 73">
            <a:extLst>
              <a:ext uri="{FF2B5EF4-FFF2-40B4-BE49-F238E27FC236}">
                <a16:creationId xmlns:a16="http://schemas.microsoft.com/office/drawing/2014/main" id="{1D64CDE2-6C31-4A77-A222-CE5FC937BA95}"/>
              </a:ext>
            </a:extLst>
          </p:cNvPr>
          <p:cNvSpPr txBox="1"/>
          <p:nvPr/>
        </p:nvSpPr>
        <p:spPr>
          <a:xfrm>
            <a:off x="2394434" y="5033432"/>
            <a:ext cx="1343300"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172.16.136.128/26</a:t>
            </a:r>
          </a:p>
        </p:txBody>
      </p:sp>
      <p:sp>
        <p:nvSpPr>
          <p:cNvPr id="81" name="TextBox 80">
            <a:extLst>
              <a:ext uri="{FF2B5EF4-FFF2-40B4-BE49-F238E27FC236}">
                <a16:creationId xmlns:a16="http://schemas.microsoft.com/office/drawing/2014/main" id="{FFCF201C-66F5-46AD-BC0A-FAADF60556A7}"/>
              </a:ext>
            </a:extLst>
          </p:cNvPr>
          <p:cNvSpPr txBox="1"/>
          <p:nvPr/>
        </p:nvSpPr>
        <p:spPr>
          <a:xfrm>
            <a:off x="4998953" y="5026648"/>
            <a:ext cx="1199320" cy="224724"/>
          </a:xfrm>
          <a:prstGeom prst="rect">
            <a:avLst/>
          </a:prstGeom>
          <a:noFill/>
        </p:spPr>
        <p:txBody>
          <a:bodyPr wrap="square" rtlCol="0">
            <a:spAutoFit/>
          </a:bodyPr>
          <a:lstStyle/>
          <a:p>
            <a:pPr defTabSz="457189">
              <a:lnSpc>
                <a:spcPct val="95000"/>
              </a:lnSpc>
              <a:spcAft>
                <a:spcPts val="600"/>
              </a:spcAft>
            </a:pPr>
            <a:r>
              <a:rPr lang="en-US" sz="900" noProof="1">
                <a:cs typeface="Arial" panose="020B0604020202020204" pitchFamily="34" charset="0"/>
              </a:rPr>
              <a:t>172.16.136.192/26</a:t>
            </a:r>
          </a:p>
        </p:txBody>
      </p:sp>
      <p:sp>
        <p:nvSpPr>
          <p:cNvPr id="83" name="TextBox 82">
            <a:extLst>
              <a:ext uri="{FF2B5EF4-FFF2-40B4-BE49-F238E27FC236}">
                <a16:creationId xmlns:a16="http://schemas.microsoft.com/office/drawing/2014/main" id="{02B9465D-F6F4-4FD3-80F5-A711A10D7782}"/>
              </a:ext>
            </a:extLst>
          </p:cNvPr>
          <p:cNvSpPr txBox="1"/>
          <p:nvPr/>
        </p:nvSpPr>
        <p:spPr>
          <a:xfrm>
            <a:off x="6925117" y="3533483"/>
            <a:ext cx="1191719"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172.16.137.0/24</a:t>
            </a:r>
          </a:p>
        </p:txBody>
      </p:sp>
      <p:sp>
        <p:nvSpPr>
          <p:cNvPr id="86" name="TextBox 85">
            <a:extLst>
              <a:ext uri="{FF2B5EF4-FFF2-40B4-BE49-F238E27FC236}">
                <a16:creationId xmlns:a16="http://schemas.microsoft.com/office/drawing/2014/main" id="{A5C1FEF9-62C2-4645-86F5-E59D24084960}"/>
              </a:ext>
            </a:extLst>
          </p:cNvPr>
          <p:cNvSpPr txBox="1"/>
          <p:nvPr/>
        </p:nvSpPr>
        <p:spPr>
          <a:xfrm>
            <a:off x="7162800" y="5510933"/>
            <a:ext cx="1170253"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172.16.136.0/22</a:t>
            </a:r>
          </a:p>
        </p:txBody>
      </p:sp>
      <p:sp>
        <p:nvSpPr>
          <p:cNvPr id="4" name="TextBox 3">
            <a:extLst>
              <a:ext uri="{FF2B5EF4-FFF2-40B4-BE49-F238E27FC236}">
                <a16:creationId xmlns:a16="http://schemas.microsoft.com/office/drawing/2014/main" id="{D2485E83-7D37-4A7F-981B-C050229D6F40}"/>
              </a:ext>
            </a:extLst>
          </p:cNvPr>
          <p:cNvSpPr txBox="1"/>
          <p:nvPr/>
        </p:nvSpPr>
        <p:spPr>
          <a:xfrm>
            <a:off x="3670220" y="3076256"/>
            <a:ext cx="271229" cy="209288"/>
          </a:xfrm>
          <a:prstGeom prst="rect">
            <a:avLst/>
          </a:prstGeom>
          <a:noFill/>
        </p:spPr>
        <p:txBody>
          <a:bodyPr wrap="squar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.5</a:t>
            </a:r>
          </a:p>
        </p:txBody>
      </p:sp>
      <p:sp>
        <p:nvSpPr>
          <p:cNvPr id="87" name="TextBox 86">
            <a:extLst>
              <a:ext uri="{FF2B5EF4-FFF2-40B4-BE49-F238E27FC236}">
                <a16:creationId xmlns:a16="http://schemas.microsoft.com/office/drawing/2014/main" id="{D0C80949-BE18-4EBC-9392-FE90B80A8140}"/>
              </a:ext>
            </a:extLst>
          </p:cNvPr>
          <p:cNvSpPr txBox="1"/>
          <p:nvPr/>
        </p:nvSpPr>
        <p:spPr>
          <a:xfrm>
            <a:off x="3654979" y="3702744"/>
            <a:ext cx="271229"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.6</a:t>
            </a:r>
          </a:p>
        </p:txBody>
      </p:sp>
      <p:sp>
        <p:nvSpPr>
          <p:cNvPr id="88" name="TextBox 87">
            <a:extLst>
              <a:ext uri="{FF2B5EF4-FFF2-40B4-BE49-F238E27FC236}">
                <a16:creationId xmlns:a16="http://schemas.microsoft.com/office/drawing/2014/main" id="{02435D82-294F-4829-9C80-3FD5275F5708}"/>
              </a:ext>
            </a:extLst>
          </p:cNvPr>
          <p:cNvSpPr txBox="1"/>
          <p:nvPr/>
        </p:nvSpPr>
        <p:spPr>
          <a:xfrm>
            <a:off x="4667992" y="3704035"/>
            <a:ext cx="271229"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.6</a:t>
            </a:r>
          </a:p>
        </p:txBody>
      </p:sp>
      <p:sp>
        <p:nvSpPr>
          <p:cNvPr id="93" name="TextBox 92">
            <a:extLst>
              <a:ext uri="{FF2B5EF4-FFF2-40B4-BE49-F238E27FC236}">
                <a16:creationId xmlns:a16="http://schemas.microsoft.com/office/drawing/2014/main" id="{DCDF876F-A4D9-4344-801C-5A6EA6864D07}"/>
              </a:ext>
            </a:extLst>
          </p:cNvPr>
          <p:cNvSpPr txBox="1"/>
          <p:nvPr/>
        </p:nvSpPr>
        <p:spPr>
          <a:xfrm>
            <a:off x="4648811" y="3076256"/>
            <a:ext cx="271229"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.5</a:t>
            </a:r>
          </a:p>
        </p:txBody>
      </p:sp>
      <p:sp>
        <p:nvSpPr>
          <p:cNvPr id="95" name="TextBox 94">
            <a:extLst>
              <a:ext uri="{FF2B5EF4-FFF2-40B4-BE49-F238E27FC236}">
                <a16:creationId xmlns:a16="http://schemas.microsoft.com/office/drawing/2014/main" id="{B955DD6C-0126-4C48-BAAC-2354C9B80B69}"/>
              </a:ext>
            </a:extLst>
          </p:cNvPr>
          <p:cNvSpPr txBox="1"/>
          <p:nvPr/>
        </p:nvSpPr>
        <p:spPr>
          <a:xfrm>
            <a:off x="5534818" y="3335763"/>
            <a:ext cx="271229"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.4</a:t>
            </a:r>
          </a:p>
        </p:txBody>
      </p:sp>
      <p:sp>
        <p:nvSpPr>
          <p:cNvPr id="96" name="TextBox 95">
            <a:extLst>
              <a:ext uri="{FF2B5EF4-FFF2-40B4-BE49-F238E27FC236}">
                <a16:creationId xmlns:a16="http://schemas.microsoft.com/office/drawing/2014/main" id="{408503D9-1E94-461A-8279-D35C078E3307}"/>
              </a:ext>
            </a:extLst>
          </p:cNvPr>
          <p:cNvSpPr txBox="1"/>
          <p:nvPr/>
        </p:nvSpPr>
        <p:spPr>
          <a:xfrm>
            <a:off x="2827776" y="3636623"/>
            <a:ext cx="620683"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Public LB</a:t>
            </a:r>
          </a:p>
        </p:txBody>
      </p:sp>
      <p:sp>
        <p:nvSpPr>
          <p:cNvPr id="97" name="TextBox 96">
            <a:extLst>
              <a:ext uri="{FF2B5EF4-FFF2-40B4-BE49-F238E27FC236}">
                <a16:creationId xmlns:a16="http://schemas.microsoft.com/office/drawing/2014/main" id="{298C0029-A9C2-48B9-B894-F32AB55C2D04}"/>
              </a:ext>
            </a:extLst>
          </p:cNvPr>
          <p:cNvSpPr txBox="1"/>
          <p:nvPr/>
        </p:nvSpPr>
        <p:spPr>
          <a:xfrm>
            <a:off x="5026639" y="3622798"/>
            <a:ext cx="684803" cy="209288"/>
          </a:xfrm>
          <a:prstGeom prst="rect">
            <a:avLst/>
          </a:prstGeom>
          <a:noFill/>
        </p:spPr>
        <p:txBody>
          <a:bodyPr wrap="none" rtlCol="0">
            <a:spAutoFit/>
          </a:bodyPr>
          <a:lstStyle/>
          <a:p>
            <a:pPr algn="ctr" defTabSz="457189">
              <a:lnSpc>
                <a:spcPct val="95000"/>
              </a:lnSpc>
              <a:spcAft>
                <a:spcPts val="600"/>
              </a:spcAft>
            </a:pPr>
            <a:r>
              <a:rPr lang="en-US" sz="800" noProof="1">
                <a:solidFill>
                  <a:srgbClr val="000000"/>
                </a:solidFill>
                <a:cs typeface="Arial" panose="020B0604020202020204" pitchFamily="34" charset="0"/>
              </a:rPr>
              <a:t>Internal LB</a:t>
            </a:r>
          </a:p>
        </p:txBody>
      </p:sp>
      <p:sp>
        <p:nvSpPr>
          <p:cNvPr id="82" name="Rectangle 81">
            <a:extLst>
              <a:ext uri="{FF2B5EF4-FFF2-40B4-BE49-F238E27FC236}">
                <a16:creationId xmlns:a16="http://schemas.microsoft.com/office/drawing/2014/main" id="{8CBE2044-FF13-964A-8A95-91938F2BB800}"/>
              </a:ext>
            </a:extLst>
          </p:cNvPr>
          <p:cNvSpPr/>
          <p:nvPr/>
        </p:nvSpPr>
        <p:spPr>
          <a:xfrm>
            <a:off x="6309692" y="2401166"/>
            <a:ext cx="1754965" cy="13645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98" name="Picture 97">
            <a:extLst>
              <a:ext uri="{FF2B5EF4-FFF2-40B4-BE49-F238E27FC236}">
                <a16:creationId xmlns:a16="http://schemas.microsoft.com/office/drawing/2014/main" id="{3A7134C3-5979-4D49-A8BC-FE2A3AE4904A}"/>
              </a:ext>
            </a:extLst>
          </p:cNvPr>
          <p:cNvPicPr>
            <a:picLocks noChangeAspect="1"/>
          </p:cNvPicPr>
          <p:nvPr/>
        </p:nvPicPr>
        <p:blipFill>
          <a:blip r:embed="rId7"/>
          <a:stretch>
            <a:fillRect/>
          </a:stretch>
        </p:blipFill>
        <p:spPr>
          <a:xfrm>
            <a:off x="6340454" y="3476258"/>
            <a:ext cx="249848" cy="250894"/>
          </a:xfrm>
          <a:prstGeom prst="rect">
            <a:avLst/>
          </a:prstGeom>
        </p:spPr>
      </p:pic>
      <p:sp>
        <p:nvSpPr>
          <p:cNvPr id="99" name="Rectangle 98">
            <a:extLst>
              <a:ext uri="{FF2B5EF4-FFF2-40B4-BE49-F238E27FC236}">
                <a16:creationId xmlns:a16="http://schemas.microsoft.com/office/drawing/2014/main" id="{0D634E05-0954-5747-ADDF-84212FF86E5A}"/>
              </a:ext>
            </a:extLst>
          </p:cNvPr>
          <p:cNvSpPr/>
          <p:nvPr/>
        </p:nvSpPr>
        <p:spPr>
          <a:xfrm>
            <a:off x="6309690" y="3870540"/>
            <a:ext cx="1754965" cy="13646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100" name="Picture 99">
            <a:extLst>
              <a:ext uri="{FF2B5EF4-FFF2-40B4-BE49-F238E27FC236}">
                <a16:creationId xmlns:a16="http://schemas.microsoft.com/office/drawing/2014/main" id="{E76FFED6-E1FB-4D4A-97E3-AD6AB66C57B8}"/>
              </a:ext>
            </a:extLst>
          </p:cNvPr>
          <p:cNvPicPr>
            <a:picLocks noChangeAspect="1"/>
          </p:cNvPicPr>
          <p:nvPr/>
        </p:nvPicPr>
        <p:blipFill>
          <a:blip r:embed="rId7"/>
          <a:stretch>
            <a:fillRect/>
          </a:stretch>
        </p:blipFill>
        <p:spPr>
          <a:xfrm>
            <a:off x="6340454" y="4939335"/>
            <a:ext cx="249848" cy="250894"/>
          </a:xfrm>
          <a:prstGeom prst="rect">
            <a:avLst/>
          </a:prstGeom>
        </p:spPr>
      </p:pic>
      <p:sp>
        <p:nvSpPr>
          <p:cNvPr id="101" name="TextBox 100">
            <a:extLst>
              <a:ext uri="{FF2B5EF4-FFF2-40B4-BE49-F238E27FC236}">
                <a16:creationId xmlns:a16="http://schemas.microsoft.com/office/drawing/2014/main" id="{6DB5A524-892A-8040-9B5A-3B172B3D0EEB}"/>
              </a:ext>
            </a:extLst>
          </p:cNvPr>
          <p:cNvSpPr txBox="1"/>
          <p:nvPr/>
        </p:nvSpPr>
        <p:spPr>
          <a:xfrm>
            <a:off x="6340454" y="3882324"/>
            <a:ext cx="1458072"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Protected B</a:t>
            </a:r>
          </a:p>
        </p:txBody>
      </p:sp>
      <p:sp>
        <p:nvSpPr>
          <p:cNvPr id="102" name="TextBox 101">
            <a:extLst>
              <a:ext uri="{FF2B5EF4-FFF2-40B4-BE49-F238E27FC236}">
                <a16:creationId xmlns:a16="http://schemas.microsoft.com/office/drawing/2014/main" id="{82AB4D7A-124E-8F42-984F-D6D74A063825}"/>
              </a:ext>
            </a:extLst>
          </p:cNvPr>
          <p:cNvSpPr txBox="1"/>
          <p:nvPr/>
        </p:nvSpPr>
        <p:spPr>
          <a:xfrm>
            <a:off x="6951321" y="4999132"/>
            <a:ext cx="1168623"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172.16.138.0/24</a:t>
            </a:r>
          </a:p>
        </p:txBody>
      </p:sp>
      <p:sp>
        <p:nvSpPr>
          <p:cNvPr id="85" name="Rectangle 84">
            <a:extLst>
              <a:ext uri="{FF2B5EF4-FFF2-40B4-BE49-F238E27FC236}">
                <a16:creationId xmlns:a16="http://schemas.microsoft.com/office/drawing/2014/main" id="{3768A2C3-BB07-DC4E-B0D4-06E4313054B1}"/>
              </a:ext>
            </a:extLst>
          </p:cNvPr>
          <p:cNvSpPr/>
          <p:nvPr/>
        </p:nvSpPr>
        <p:spPr>
          <a:xfrm>
            <a:off x="8772760" y="2294631"/>
            <a:ext cx="2185938" cy="169930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91" name="TextBox 90">
            <a:extLst>
              <a:ext uri="{FF2B5EF4-FFF2-40B4-BE49-F238E27FC236}">
                <a16:creationId xmlns:a16="http://schemas.microsoft.com/office/drawing/2014/main" id="{6CF77C0C-141E-6143-9234-AE62AADDFEAD}"/>
              </a:ext>
            </a:extLst>
          </p:cNvPr>
          <p:cNvSpPr txBox="1"/>
          <p:nvPr/>
        </p:nvSpPr>
        <p:spPr>
          <a:xfrm>
            <a:off x="9000242" y="2397976"/>
            <a:ext cx="1311515"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Spoke A</a:t>
            </a:r>
          </a:p>
        </p:txBody>
      </p:sp>
      <p:sp>
        <p:nvSpPr>
          <p:cNvPr id="107" name="TextBox 106">
            <a:extLst>
              <a:ext uri="{FF2B5EF4-FFF2-40B4-BE49-F238E27FC236}">
                <a16:creationId xmlns:a16="http://schemas.microsoft.com/office/drawing/2014/main" id="{A96AE34A-CF6B-104F-9FDB-3C43136E98AE}"/>
              </a:ext>
            </a:extLst>
          </p:cNvPr>
          <p:cNvSpPr txBox="1"/>
          <p:nvPr/>
        </p:nvSpPr>
        <p:spPr>
          <a:xfrm>
            <a:off x="9564605" y="3431951"/>
            <a:ext cx="120322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172.16.140/0/26</a:t>
            </a:r>
          </a:p>
        </p:txBody>
      </p:sp>
      <p:sp>
        <p:nvSpPr>
          <p:cNvPr id="109" name="Rectangle 108">
            <a:extLst>
              <a:ext uri="{FF2B5EF4-FFF2-40B4-BE49-F238E27FC236}">
                <a16:creationId xmlns:a16="http://schemas.microsoft.com/office/drawing/2014/main" id="{5A58D85C-FFF5-F24C-98E6-B62EC6D4A932}"/>
              </a:ext>
            </a:extLst>
          </p:cNvPr>
          <p:cNvSpPr/>
          <p:nvPr/>
        </p:nvSpPr>
        <p:spPr>
          <a:xfrm>
            <a:off x="8982106" y="2394842"/>
            <a:ext cx="1754965" cy="1278979"/>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110" name="Picture 109">
            <a:extLst>
              <a:ext uri="{FF2B5EF4-FFF2-40B4-BE49-F238E27FC236}">
                <a16:creationId xmlns:a16="http://schemas.microsoft.com/office/drawing/2014/main" id="{AE7A6226-EBD2-474A-AF50-85A30FC334F2}"/>
              </a:ext>
            </a:extLst>
          </p:cNvPr>
          <p:cNvPicPr>
            <a:picLocks noChangeAspect="1"/>
          </p:cNvPicPr>
          <p:nvPr/>
        </p:nvPicPr>
        <p:blipFill>
          <a:blip r:embed="rId7"/>
          <a:stretch>
            <a:fillRect/>
          </a:stretch>
        </p:blipFill>
        <p:spPr>
          <a:xfrm>
            <a:off x="9012868" y="3406874"/>
            <a:ext cx="249848" cy="250894"/>
          </a:xfrm>
          <a:prstGeom prst="rect">
            <a:avLst/>
          </a:prstGeom>
        </p:spPr>
      </p:pic>
      <p:sp>
        <p:nvSpPr>
          <p:cNvPr id="117" name="TextBox 116">
            <a:extLst>
              <a:ext uri="{FF2B5EF4-FFF2-40B4-BE49-F238E27FC236}">
                <a16:creationId xmlns:a16="http://schemas.microsoft.com/office/drawing/2014/main" id="{FDAB2896-A7A1-7845-9423-B17B16F9982B}"/>
              </a:ext>
            </a:extLst>
          </p:cNvPr>
          <p:cNvSpPr txBox="1"/>
          <p:nvPr/>
        </p:nvSpPr>
        <p:spPr>
          <a:xfrm>
            <a:off x="8798972" y="3718744"/>
            <a:ext cx="2335728"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VNET Spoke 1 – 172.16.140.0/24</a:t>
            </a:r>
          </a:p>
        </p:txBody>
      </p:sp>
      <p:sp>
        <p:nvSpPr>
          <p:cNvPr id="121" name="Rectangle 120">
            <a:extLst>
              <a:ext uri="{FF2B5EF4-FFF2-40B4-BE49-F238E27FC236}">
                <a16:creationId xmlns:a16="http://schemas.microsoft.com/office/drawing/2014/main" id="{ACCFC7BD-900D-A84A-BD5D-DAC14ACA4AB7}"/>
              </a:ext>
            </a:extLst>
          </p:cNvPr>
          <p:cNvSpPr/>
          <p:nvPr/>
        </p:nvSpPr>
        <p:spPr>
          <a:xfrm>
            <a:off x="8782134" y="4054908"/>
            <a:ext cx="2185938" cy="169930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sp>
        <p:nvSpPr>
          <p:cNvPr id="122" name="TextBox 121">
            <a:extLst>
              <a:ext uri="{FF2B5EF4-FFF2-40B4-BE49-F238E27FC236}">
                <a16:creationId xmlns:a16="http://schemas.microsoft.com/office/drawing/2014/main" id="{5CF8AF41-AE1A-5C4C-ACBF-B7E1B0FB0E85}"/>
              </a:ext>
            </a:extLst>
          </p:cNvPr>
          <p:cNvSpPr txBox="1"/>
          <p:nvPr/>
        </p:nvSpPr>
        <p:spPr>
          <a:xfrm>
            <a:off x="9009616" y="4158253"/>
            <a:ext cx="1311515"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Subnet Spoke B</a:t>
            </a:r>
          </a:p>
        </p:txBody>
      </p:sp>
      <p:sp>
        <p:nvSpPr>
          <p:cNvPr id="124" name="TextBox 123">
            <a:extLst>
              <a:ext uri="{FF2B5EF4-FFF2-40B4-BE49-F238E27FC236}">
                <a16:creationId xmlns:a16="http://schemas.microsoft.com/office/drawing/2014/main" id="{6E933C09-3C92-D643-941E-8AE8D27FAC1C}"/>
              </a:ext>
            </a:extLst>
          </p:cNvPr>
          <p:cNvSpPr txBox="1"/>
          <p:nvPr/>
        </p:nvSpPr>
        <p:spPr>
          <a:xfrm>
            <a:off x="9595445" y="5192228"/>
            <a:ext cx="1181762"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172.16.142.0/26</a:t>
            </a:r>
          </a:p>
        </p:txBody>
      </p:sp>
      <p:sp>
        <p:nvSpPr>
          <p:cNvPr id="126" name="Rectangle 125">
            <a:extLst>
              <a:ext uri="{FF2B5EF4-FFF2-40B4-BE49-F238E27FC236}">
                <a16:creationId xmlns:a16="http://schemas.microsoft.com/office/drawing/2014/main" id="{057AE2DD-22C7-3049-9E96-7B65F4BC369E}"/>
              </a:ext>
            </a:extLst>
          </p:cNvPr>
          <p:cNvSpPr/>
          <p:nvPr/>
        </p:nvSpPr>
        <p:spPr>
          <a:xfrm>
            <a:off x="8991480" y="4155119"/>
            <a:ext cx="1754965" cy="1278979"/>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noProof="1"/>
          </a:p>
        </p:txBody>
      </p:sp>
      <p:pic>
        <p:nvPicPr>
          <p:cNvPr id="127" name="Picture 126">
            <a:extLst>
              <a:ext uri="{FF2B5EF4-FFF2-40B4-BE49-F238E27FC236}">
                <a16:creationId xmlns:a16="http://schemas.microsoft.com/office/drawing/2014/main" id="{86D0DC0F-7F62-2646-9AF0-D3FF5711530D}"/>
              </a:ext>
            </a:extLst>
          </p:cNvPr>
          <p:cNvPicPr>
            <a:picLocks noChangeAspect="1"/>
          </p:cNvPicPr>
          <p:nvPr/>
        </p:nvPicPr>
        <p:blipFill>
          <a:blip r:embed="rId7"/>
          <a:stretch>
            <a:fillRect/>
          </a:stretch>
        </p:blipFill>
        <p:spPr>
          <a:xfrm>
            <a:off x="9022242" y="5167151"/>
            <a:ext cx="249848" cy="250894"/>
          </a:xfrm>
          <a:prstGeom prst="rect">
            <a:avLst/>
          </a:prstGeom>
        </p:spPr>
      </p:pic>
      <p:sp>
        <p:nvSpPr>
          <p:cNvPr id="128" name="TextBox 127">
            <a:extLst>
              <a:ext uri="{FF2B5EF4-FFF2-40B4-BE49-F238E27FC236}">
                <a16:creationId xmlns:a16="http://schemas.microsoft.com/office/drawing/2014/main" id="{15B29556-AFA1-E647-A184-1F52B1DDB191}"/>
              </a:ext>
            </a:extLst>
          </p:cNvPr>
          <p:cNvSpPr txBox="1"/>
          <p:nvPr/>
        </p:nvSpPr>
        <p:spPr>
          <a:xfrm>
            <a:off x="8782134" y="5506138"/>
            <a:ext cx="2326354" cy="245837"/>
          </a:xfrm>
          <a:prstGeom prst="rect">
            <a:avLst/>
          </a:prstGeom>
          <a:noFill/>
        </p:spPr>
        <p:txBody>
          <a:bodyPr wrap="square" rtlCol="0">
            <a:spAutoFit/>
          </a:bodyPr>
          <a:lstStyle/>
          <a:p>
            <a:pPr defTabSz="457189">
              <a:lnSpc>
                <a:spcPct val="95000"/>
              </a:lnSpc>
              <a:spcAft>
                <a:spcPts val="600"/>
              </a:spcAft>
            </a:pPr>
            <a:r>
              <a:rPr lang="en-US" sz="1050" noProof="1">
                <a:cs typeface="Arial" panose="020B0604020202020204" pitchFamily="34" charset="0"/>
              </a:rPr>
              <a:t>VNET Spoke 2 – 172.16.142.0/24</a:t>
            </a:r>
          </a:p>
        </p:txBody>
      </p:sp>
    </p:spTree>
    <p:extLst>
      <p:ext uri="{BB962C8B-B14F-4D97-AF65-F5344CB8AC3E}">
        <p14:creationId xmlns:p14="http://schemas.microsoft.com/office/powerpoint/2010/main" val="2837939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298BDF-6F52-2B48-AAD0-F2099B02B0D2}"/>
              </a:ext>
            </a:extLst>
          </p:cNvPr>
          <p:cNvSpPr>
            <a:spLocks noGrp="1"/>
          </p:cNvSpPr>
          <p:nvPr>
            <p:ph type="title"/>
          </p:nvPr>
        </p:nvSpPr>
        <p:spPr/>
        <p:txBody>
          <a:bodyPr/>
          <a:lstStyle/>
          <a:p>
            <a:endParaRPr lang="en-US" dirty="0"/>
          </a:p>
        </p:txBody>
      </p:sp>
      <p:sp>
        <p:nvSpPr>
          <p:cNvPr id="4" name="Text Placeholder 3">
            <a:extLst>
              <a:ext uri="{FF2B5EF4-FFF2-40B4-BE49-F238E27FC236}">
                <a16:creationId xmlns:a16="http://schemas.microsoft.com/office/drawing/2014/main" id="{7341884C-BF33-D74A-8C61-0D6C83C6466D}"/>
              </a:ext>
            </a:extLst>
          </p:cNvPr>
          <p:cNvSpPr>
            <a:spLocks noGrp="1"/>
          </p:cNvSpPr>
          <p:nvPr>
            <p:ph type="body" sz="quarter" idx="15"/>
          </p:nvPr>
        </p:nvSpPr>
        <p:spPr/>
        <p:txBody>
          <a:bodyPr/>
          <a:lstStyle/>
          <a:p>
            <a:endParaRPr lang="en-US"/>
          </a:p>
        </p:txBody>
      </p:sp>
      <p:sp>
        <p:nvSpPr>
          <p:cNvPr id="9" name="Rectangle 8">
            <a:extLst>
              <a:ext uri="{FF2B5EF4-FFF2-40B4-BE49-F238E27FC236}">
                <a16:creationId xmlns:a16="http://schemas.microsoft.com/office/drawing/2014/main" id="{B2D9F91D-311F-B648-8E1D-C22B41938207}"/>
              </a:ext>
            </a:extLst>
          </p:cNvPr>
          <p:cNvSpPr/>
          <p:nvPr/>
        </p:nvSpPr>
        <p:spPr>
          <a:xfrm>
            <a:off x="3164954" y="3188133"/>
            <a:ext cx="1946365" cy="757646"/>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r>
              <a:rPr lang="en-US" sz="1400"/>
              <a:t>Azure Standard </a:t>
            </a:r>
          </a:p>
          <a:p>
            <a:pPr algn="ctr">
              <a:lnSpc>
                <a:spcPct val="90000"/>
              </a:lnSpc>
              <a:spcBef>
                <a:spcPts val="300"/>
              </a:spcBef>
            </a:pPr>
            <a:r>
              <a:rPr lang="en-US" sz="1400"/>
              <a:t>Load Balancer</a:t>
            </a:r>
          </a:p>
          <a:p>
            <a:pPr algn="ctr">
              <a:lnSpc>
                <a:spcPct val="90000"/>
              </a:lnSpc>
              <a:spcBef>
                <a:spcPts val="300"/>
              </a:spcBef>
            </a:pPr>
            <a:r>
              <a:rPr lang="en-US" sz="1400"/>
              <a:t>External – Public IP</a:t>
            </a:r>
          </a:p>
        </p:txBody>
      </p:sp>
      <p:sp>
        <p:nvSpPr>
          <p:cNvPr id="10" name="Rectangle 9">
            <a:extLst>
              <a:ext uri="{FF2B5EF4-FFF2-40B4-BE49-F238E27FC236}">
                <a16:creationId xmlns:a16="http://schemas.microsoft.com/office/drawing/2014/main" id="{23B8D20E-0310-B14A-BBCD-3243A6BB3AEA}"/>
              </a:ext>
            </a:extLst>
          </p:cNvPr>
          <p:cNvSpPr/>
          <p:nvPr/>
        </p:nvSpPr>
        <p:spPr>
          <a:xfrm>
            <a:off x="5956141" y="2247607"/>
            <a:ext cx="1946365" cy="757646"/>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r>
              <a:rPr lang="en-US" sz="1400"/>
              <a:t>FortiGate</a:t>
            </a:r>
          </a:p>
          <a:p>
            <a:pPr algn="ctr">
              <a:lnSpc>
                <a:spcPct val="90000"/>
              </a:lnSpc>
              <a:spcBef>
                <a:spcPts val="300"/>
              </a:spcBef>
            </a:pPr>
            <a:r>
              <a:rPr lang="en-US" sz="1400"/>
              <a:t>Private IP</a:t>
            </a:r>
          </a:p>
        </p:txBody>
      </p:sp>
      <p:cxnSp>
        <p:nvCxnSpPr>
          <p:cNvPr id="13" name="Curved Connector 12">
            <a:extLst>
              <a:ext uri="{FF2B5EF4-FFF2-40B4-BE49-F238E27FC236}">
                <a16:creationId xmlns:a16="http://schemas.microsoft.com/office/drawing/2014/main" id="{D2B64DE4-14A2-194F-AA84-E5D0C72FB800}"/>
              </a:ext>
            </a:extLst>
          </p:cNvPr>
          <p:cNvCxnSpPr>
            <a:cxnSpLocks/>
          </p:cNvCxnSpPr>
          <p:nvPr/>
        </p:nvCxnSpPr>
        <p:spPr>
          <a:xfrm>
            <a:off x="1593669" y="2468880"/>
            <a:ext cx="1571285" cy="1121840"/>
          </a:xfrm>
          <a:prstGeom prst="curvedConnector3">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7492942C-5EAD-C34D-886C-764FA01B43E2}"/>
              </a:ext>
            </a:extLst>
          </p:cNvPr>
          <p:cNvSpPr/>
          <p:nvPr/>
        </p:nvSpPr>
        <p:spPr>
          <a:xfrm>
            <a:off x="9873478" y="3022487"/>
            <a:ext cx="1946365" cy="757646"/>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r>
              <a:rPr lang="en-US" sz="1400" err="1"/>
              <a:t>WebServer</a:t>
            </a:r>
            <a:r>
              <a:rPr lang="en-US" sz="1400"/>
              <a:t> </a:t>
            </a:r>
          </a:p>
          <a:p>
            <a:pPr algn="ctr">
              <a:lnSpc>
                <a:spcPct val="90000"/>
              </a:lnSpc>
              <a:spcBef>
                <a:spcPts val="300"/>
              </a:spcBef>
            </a:pPr>
            <a:r>
              <a:rPr lang="en-US" sz="1400"/>
              <a:t>Private IP</a:t>
            </a:r>
          </a:p>
        </p:txBody>
      </p:sp>
      <p:cxnSp>
        <p:nvCxnSpPr>
          <p:cNvPr id="20" name="Curved Connector 19">
            <a:extLst>
              <a:ext uri="{FF2B5EF4-FFF2-40B4-BE49-F238E27FC236}">
                <a16:creationId xmlns:a16="http://schemas.microsoft.com/office/drawing/2014/main" id="{9FB91711-06E4-8146-8C64-9188ED377A0E}"/>
              </a:ext>
            </a:extLst>
          </p:cNvPr>
          <p:cNvCxnSpPr>
            <a:cxnSpLocks/>
            <a:stCxn id="9" idx="3"/>
            <a:endCxn id="10" idx="1"/>
          </p:cNvCxnSpPr>
          <p:nvPr/>
        </p:nvCxnSpPr>
        <p:spPr>
          <a:xfrm flipV="1">
            <a:off x="5111319" y="2626430"/>
            <a:ext cx="844822" cy="940526"/>
          </a:xfrm>
          <a:prstGeom prst="curvedConnector3">
            <a:avLst>
              <a:gd name="adj1" fmla="val 50000"/>
            </a:avLst>
          </a:prstGeom>
          <a:ln w="9525" cap="flat" cmpd="sng" algn="ctr">
            <a:solidFill>
              <a:schemeClr val="accent6"/>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1" name="Curved Connector 20">
            <a:extLst>
              <a:ext uri="{FF2B5EF4-FFF2-40B4-BE49-F238E27FC236}">
                <a16:creationId xmlns:a16="http://schemas.microsoft.com/office/drawing/2014/main" id="{3A1CE105-39DA-2D4F-87D3-75762AD3543B}"/>
              </a:ext>
            </a:extLst>
          </p:cNvPr>
          <p:cNvCxnSpPr>
            <a:cxnSpLocks/>
            <a:stCxn id="10" idx="3"/>
            <a:endCxn id="17" idx="1"/>
          </p:cNvCxnSpPr>
          <p:nvPr/>
        </p:nvCxnSpPr>
        <p:spPr>
          <a:xfrm>
            <a:off x="7902506" y="2626430"/>
            <a:ext cx="1970972" cy="774880"/>
          </a:xfrm>
          <a:prstGeom prst="curvedConnector3">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415301BB-2306-5F43-8F2F-16015D8094B5}"/>
              </a:ext>
            </a:extLst>
          </p:cNvPr>
          <p:cNvSpPr/>
          <p:nvPr/>
        </p:nvSpPr>
        <p:spPr>
          <a:xfrm>
            <a:off x="7483497" y="3780133"/>
            <a:ext cx="1946365" cy="757646"/>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r>
              <a:rPr lang="en-US" sz="1400"/>
              <a:t>Azure Standard </a:t>
            </a:r>
          </a:p>
          <a:p>
            <a:pPr algn="ctr">
              <a:lnSpc>
                <a:spcPct val="90000"/>
              </a:lnSpc>
              <a:spcBef>
                <a:spcPts val="300"/>
              </a:spcBef>
            </a:pPr>
            <a:r>
              <a:rPr lang="en-US" sz="1400"/>
              <a:t>Load Balancer</a:t>
            </a:r>
          </a:p>
          <a:p>
            <a:pPr algn="ctr">
              <a:lnSpc>
                <a:spcPct val="90000"/>
              </a:lnSpc>
              <a:spcBef>
                <a:spcPts val="300"/>
              </a:spcBef>
            </a:pPr>
            <a:r>
              <a:rPr lang="en-US" sz="1400"/>
              <a:t>Internal - Private IP</a:t>
            </a:r>
          </a:p>
        </p:txBody>
      </p:sp>
      <p:cxnSp>
        <p:nvCxnSpPr>
          <p:cNvPr id="25" name="Curved Connector 24">
            <a:extLst>
              <a:ext uri="{FF2B5EF4-FFF2-40B4-BE49-F238E27FC236}">
                <a16:creationId xmlns:a16="http://schemas.microsoft.com/office/drawing/2014/main" id="{FDA0EDCE-AED4-2748-AAED-EE060110931F}"/>
              </a:ext>
            </a:extLst>
          </p:cNvPr>
          <p:cNvCxnSpPr>
            <a:stCxn id="17" idx="1"/>
            <a:endCxn id="22" idx="3"/>
          </p:cNvCxnSpPr>
          <p:nvPr/>
        </p:nvCxnSpPr>
        <p:spPr>
          <a:xfrm rot="10800000" flipV="1">
            <a:off x="9429862" y="3401310"/>
            <a:ext cx="443616" cy="757646"/>
          </a:xfrm>
          <a:prstGeom prst="curvedConnector3">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a:extLst>
              <a:ext uri="{FF2B5EF4-FFF2-40B4-BE49-F238E27FC236}">
                <a16:creationId xmlns:a16="http://schemas.microsoft.com/office/drawing/2014/main" id="{00E34E0A-AAE7-9047-8847-E1EF35EF9236}"/>
              </a:ext>
            </a:extLst>
          </p:cNvPr>
          <p:cNvCxnSpPr>
            <a:stCxn id="22" idx="1"/>
            <a:endCxn id="10" idx="2"/>
          </p:cNvCxnSpPr>
          <p:nvPr/>
        </p:nvCxnSpPr>
        <p:spPr>
          <a:xfrm rot="10800000">
            <a:off x="6929325" y="3005254"/>
            <a:ext cx="554173" cy="1153703"/>
          </a:xfrm>
          <a:prstGeom prst="curvedConnector2">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9414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BFE5049-DC39-4347-B7E5-562705AC4A14}"/>
              </a:ext>
            </a:extLst>
          </p:cNvPr>
          <p:cNvSpPr>
            <a:spLocks noGrp="1"/>
          </p:cNvSpPr>
          <p:nvPr>
            <p:ph sz="half" idx="1"/>
          </p:nvPr>
        </p:nvSpPr>
        <p:spPr/>
        <p:txBody>
          <a:bodyPr/>
          <a:lstStyle/>
          <a:p>
            <a:r>
              <a:rPr lang="en-US"/>
              <a:t>Private IP: </a:t>
            </a:r>
          </a:p>
          <a:p>
            <a:pPr lvl="1"/>
            <a:r>
              <a:rPr lang="en-US"/>
              <a:t>Static or dynamic IP (don’t mix)</a:t>
            </a:r>
          </a:p>
          <a:p>
            <a:pPr lvl="1"/>
            <a:r>
              <a:rPr lang="en-US"/>
              <a:t>Assigned from the subnet the network interface is deployed in</a:t>
            </a:r>
          </a:p>
          <a:p>
            <a:r>
              <a:rPr lang="en-US"/>
              <a:t>Public IP:</a:t>
            </a:r>
          </a:p>
          <a:p>
            <a:pPr lvl="1"/>
            <a:r>
              <a:rPr lang="en-US"/>
              <a:t>SKU: </a:t>
            </a:r>
          </a:p>
          <a:p>
            <a:pPr lvl="2"/>
            <a:r>
              <a:rPr lang="en-US" sz="1800"/>
              <a:t>Basic: Static or dynamic IP</a:t>
            </a:r>
          </a:p>
          <a:p>
            <a:pPr lvl="2"/>
            <a:r>
              <a:rPr lang="en-US" sz="1800"/>
              <a:t>Standard: Static only</a:t>
            </a:r>
          </a:p>
          <a:p>
            <a:pPr lvl="1"/>
            <a:r>
              <a:rPr lang="en-US"/>
              <a:t>Assigned by Microsoft, IPv4 or IPv6</a:t>
            </a:r>
          </a:p>
          <a:p>
            <a:r>
              <a:rPr lang="en-US"/>
              <a:t>Public IP prefix (Preview): </a:t>
            </a:r>
            <a:r>
              <a:rPr lang="en-US" sz="2000"/>
              <a:t>a range of public IPv4 IP address</a:t>
            </a:r>
          </a:p>
          <a:p>
            <a:pPr marL="0" indent="0">
              <a:buNone/>
            </a:pPr>
            <a:endParaRPr lang="en-US"/>
          </a:p>
        </p:txBody>
      </p:sp>
      <p:sp>
        <p:nvSpPr>
          <p:cNvPr id="3" name="Title 2">
            <a:extLst>
              <a:ext uri="{FF2B5EF4-FFF2-40B4-BE49-F238E27FC236}">
                <a16:creationId xmlns:a16="http://schemas.microsoft.com/office/drawing/2014/main" id="{3486CDEB-1CCA-C641-822C-04D76CAA7A41}"/>
              </a:ext>
            </a:extLst>
          </p:cNvPr>
          <p:cNvSpPr>
            <a:spLocks noGrp="1"/>
          </p:cNvSpPr>
          <p:nvPr>
            <p:ph type="title"/>
          </p:nvPr>
        </p:nvSpPr>
        <p:spPr/>
        <p:txBody>
          <a:bodyPr/>
          <a:lstStyle/>
          <a:p>
            <a:r>
              <a:rPr lang="en-US"/>
              <a:t>Public IP, private IP, public IP prefix</a:t>
            </a:r>
          </a:p>
        </p:txBody>
      </p:sp>
      <p:pic>
        <p:nvPicPr>
          <p:cNvPr id="5" name="Graphic 4">
            <a:extLst>
              <a:ext uri="{FF2B5EF4-FFF2-40B4-BE49-F238E27FC236}">
                <a16:creationId xmlns:a16="http://schemas.microsoft.com/office/drawing/2014/main" id="{DE58E3E3-8A55-AD44-9DE4-74C5A347551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611827" y="244460"/>
            <a:ext cx="856273" cy="856273"/>
          </a:xfrm>
          <a:prstGeom prst="rect">
            <a:avLst/>
          </a:prstGeom>
        </p:spPr>
      </p:pic>
      <p:sp>
        <p:nvSpPr>
          <p:cNvPr id="6" name="Rectangle 5">
            <a:extLst>
              <a:ext uri="{FF2B5EF4-FFF2-40B4-BE49-F238E27FC236}">
                <a16:creationId xmlns:a16="http://schemas.microsoft.com/office/drawing/2014/main" id="{D768A633-8405-1D45-A2CB-1D4DCF549BE8}"/>
              </a:ext>
            </a:extLst>
          </p:cNvPr>
          <p:cNvSpPr/>
          <p:nvPr/>
        </p:nvSpPr>
        <p:spPr>
          <a:xfrm>
            <a:off x="909775" y="5682790"/>
            <a:ext cx="10275277" cy="369332"/>
          </a:xfrm>
          <a:prstGeom prst="rect">
            <a:avLst/>
          </a:prstGeom>
        </p:spPr>
        <p:txBody>
          <a:bodyPr wrap="square">
            <a:spAutoFit/>
          </a:bodyPr>
          <a:lstStyle/>
          <a:p>
            <a:r>
              <a:rPr lang="en-US"/>
              <a:t>https://</a:t>
            </a:r>
            <a:r>
              <a:rPr lang="en-US" err="1"/>
              <a:t>docs.microsoft.com</a:t>
            </a:r>
            <a:r>
              <a:rPr lang="en-US"/>
              <a:t>/</a:t>
            </a:r>
            <a:r>
              <a:rPr lang="en-US" err="1"/>
              <a:t>en</a:t>
            </a:r>
            <a:r>
              <a:rPr lang="en-US"/>
              <a:t>-us/azure/virtual-network/virtual-network-</a:t>
            </a:r>
            <a:r>
              <a:rPr lang="en-US" err="1"/>
              <a:t>ip</a:t>
            </a:r>
            <a:r>
              <a:rPr lang="en-US"/>
              <a:t>-addresses-overview-arm</a:t>
            </a:r>
          </a:p>
        </p:txBody>
      </p:sp>
    </p:spTree>
    <p:extLst>
      <p:ext uri="{BB962C8B-B14F-4D97-AF65-F5344CB8AC3E}">
        <p14:creationId xmlns:p14="http://schemas.microsoft.com/office/powerpoint/2010/main" val="105670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BFE5049-DC39-4347-B7E5-562705AC4A14}"/>
              </a:ext>
            </a:extLst>
          </p:cNvPr>
          <p:cNvSpPr>
            <a:spLocks noGrp="1"/>
          </p:cNvSpPr>
          <p:nvPr>
            <p:ph sz="half" idx="1"/>
          </p:nvPr>
        </p:nvSpPr>
        <p:spPr/>
        <p:txBody>
          <a:bodyPr/>
          <a:lstStyle/>
          <a:p>
            <a:r>
              <a:rPr lang="en-US" sz="2000"/>
              <a:t>SKU:</a:t>
            </a:r>
          </a:p>
          <a:p>
            <a:pPr lvl="1"/>
            <a:r>
              <a:rPr lang="en-US" sz="1600"/>
              <a:t>Basic Load Balancer:</a:t>
            </a:r>
          </a:p>
          <a:p>
            <a:pPr lvl="2"/>
            <a:r>
              <a:rPr lang="en-US" sz="1200"/>
              <a:t>Free</a:t>
            </a:r>
          </a:p>
          <a:p>
            <a:pPr lvl="1"/>
            <a:r>
              <a:rPr lang="en-US" sz="1600"/>
              <a:t>Standard Load Balancer</a:t>
            </a:r>
          </a:p>
          <a:p>
            <a:pPr lvl="2"/>
            <a:r>
              <a:rPr lang="en-US" sz="1200"/>
              <a:t>First 5 rules + additional rules + Data processed</a:t>
            </a:r>
          </a:p>
          <a:p>
            <a:pPr lvl="2"/>
            <a:r>
              <a:rPr lang="en-US" sz="1200"/>
              <a:t>HA Ports</a:t>
            </a:r>
          </a:p>
          <a:p>
            <a:r>
              <a:rPr lang="en-US" sz="2000"/>
              <a:t>Supported protocols: TCP and UDP (ICMP)</a:t>
            </a:r>
          </a:p>
          <a:p>
            <a:r>
              <a:rPr lang="en-US" sz="2000"/>
              <a:t>Health probe: TCP, HTTP and HTTPS</a:t>
            </a:r>
          </a:p>
          <a:p>
            <a:r>
              <a:rPr lang="en-US" sz="2000"/>
              <a:t>Outbound SNAT if no public IP on the network interface. Beware of limitations on the SNAT number of connections.</a:t>
            </a:r>
          </a:p>
          <a:p>
            <a:endParaRPr lang="en-US"/>
          </a:p>
        </p:txBody>
      </p:sp>
      <p:sp>
        <p:nvSpPr>
          <p:cNvPr id="3" name="Title 2">
            <a:extLst>
              <a:ext uri="{FF2B5EF4-FFF2-40B4-BE49-F238E27FC236}">
                <a16:creationId xmlns:a16="http://schemas.microsoft.com/office/drawing/2014/main" id="{3486CDEB-1CCA-C641-822C-04D76CAA7A41}"/>
              </a:ext>
            </a:extLst>
          </p:cNvPr>
          <p:cNvSpPr>
            <a:spLocks noGrp="1"/>
          </p:cNvSpPr>
          <p:nvPr>
            <p:ph type="title"/>
          </p:nvPr>
        </p:nvSpPr>
        <p:spPr/>
        <p:txBody>
          <a:bodyPr/>
          <a:lstStyle/>
          <a:p>
            <a:r>
              <a:rPr lang="en-US"/>
              <a:t>Azure Load Balancer</a:t>
            </a:r>
          </a:p>
        </p:txBody>
      </p:sp>
      <p:pic>
        <p:nvPicPr>
          <p:cNvPr id="5" name="Graphic 4">
            <a:extLst>
              <a:ext uri="{FF2B5EF4-FFF2-40B4-BE49-F238E27FC236}">
                <a16:creationId xmlns:a16="http://schemas.microsoft.com/office/drawing/2014/main" id="{8FB87A90-2E8E-4D48-A663-706CEA58BE6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80576" y="332384"/>
            <a:ext cx="687524" cy="687524"/>
          </a:xfrm>
          <a:prstGeom prst="rect">
            <a:avLst/>
          </a:prstGeom>
        </p:spPr>
      </p:pic>
      <p:sp>
        <p:nvSpPr>
          <p:cNvPr id="6" name="Rectangle 5">
            <a:extLst>
              <a:ext uri="{FF2B5EF4-FFF2-40B4-BE49-F238E27FC236}">
                <a16:creationId xmlns:a16="http://schemas.microsoft.com/office/drawing/2014/main" id="{792A4AF4-8EED-D644-AACE-B888FDEE4328}"/>
              </a:ext>
            </a:extLst>
          </p:cNvPr>
          <p:cNvSpPr/>
          <p:nvPr/>
        </p:nvSpPr>
        <p:spPr>
          <a:xfrm>
            <a:off x="2046067" y="5682790"/>
            <a:ext cx="8002694" cy="369332"/>
          </a:xfrm>
          <a:prstGeom prst="rect">
            <a:avLst/>
          </a:prstGeom>
        </p:spPr>
        <p:txBody>
          <a:bodyPr wrap="square">
            <a:spAutoFit/>
          </a:bodyPr>
          <a:lstStyle/>
          <a:p>
            <a:r>
              <a:rPr lang="en-US"/>
              <a:t>https://</a:t>
            </a:r>
            <a:r>
              <a:rPr lang="en-US" err="1"/>
              <a:t>docs.microsoft.com</a:t>
            </a:r>
            <a:r>
              <a:rPr lang="en-US"/>
              <a:t>/</a:t>
            </a:r>
            <a:r>
              <a:rPr lang="en-US" err="1"/>
              <a:t>en</a:t>
            </a:r>
            <a:r>
              <a:rPr lang="en-US"/>
              <a:t>-us/azure/load-balancer/load-balancer-overview </a:t>
            </a:r>
          </a:p>
        </p:txBody>
      </p:sp>
      <p:sp>
        <p:nvSpPr>
          <p:cNvPr id="7" name="Rectangle 6">
            <a:extLst>
              <a:ext uri="{FF2B5EF4-FFF2-40B4-BE49-F238E27FC236}">
                <a16:creationId xmlns:a16="http://schemas.microsoft.com/office/drawing/2014/main" id="{4E8F29E4-2BE1-FE49-BD7F-4144F098EEA1}"/>
              </a:ext>
            </a:extLst>
          </p:cNvPr>
          <p:cNvSpPr/>
          <p:nvPr/>
        </p:nvSpPr>
        <p:spPr>
          <a:xfrm>
            <a:off x="1310003" y="5311241"/>
            <a:ext cx="9474820" cy="369332"/>
          </a:xfrm>
          <a:prstGeom prst="rect">
            <a:avLst/>
          </a:prstGeom>
        </p:spPr>
        <p:txBody>
          <a:bodyPr wrap="square">
            <a:spAutoFit/>
          </a:bodyPr>
          <a:lstStyle/>
          <a:p>
            <a:pPr algn="ctr"/>
            <a:r>
              <a:rPr lang="sv-SE">
                <a:hlinkClick r:id="rId5"/>
              </a:rPr>
              <a:t>https://docs.microsoft.com/en-us/azure/load-balancer/load-balancer-outbound-connections</a:t>
            </a:r>
            <a:endParaRPr lang="en-US"/>
          </a:p>
        </p:txBody>
      </p:sp>
    </p:spTree>
    <p:extLst>
      <p:ext uri="{BB962C8B-B14F-4D97-AF65-F5344CB8AC3E}">
        <p14:creationId xmlns:p14="http://schemas.microsoft.com/office/powerpoint/2010/main" val="200869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F79A2E7-B9EF-464E-B928-DFEF618CF899}"/>
              </a:ext>
            </a:extLst>
          </p:cNvPr>
          <p:cNvSpPr>
            <a:spLocks noGrp="1"/>
          </p:cNvSpPr>
          <p:nvPr>
            <p:ph type="ctrTitle"/>
          </p:nvPr>
        </p:nvSpPr>
        <p:spPr/>
        <p:txBody>
          <a:bodyPr/>
          <a:lstStyle/>
          <a:p>
            <a:r>
              <a:rPr lang="en-US"/>
              <a:t>Single VM</a:t>
            </a:r>
          </a:p>
        </p:txBody>
      </p:sp>
      <p:sp>
        <p:nvSpPr>
          <p:cNvPr id="6" name="Subtitle 5">
            <a:extLst>
              <a:ext uri="{FF2B5EF4-FFF2-40B4-BE49-F238E27FC236}">
                <a16:creationId xmlns:a16="http://schemas.microsoft.com/office/drawing/2014/main" id="{A02D21F4-E70C-C249-B829-0BD9B10A2D5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3245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15F8E5-E108-CA4E-A3C9-0E6166AC131C}"/>
              </a:ext>
            </a:extLst>
          </p:cNvPr>
          <p:cNvSpPr>
            <a:spLocks noGrp="1"/>
          </p:cNvSpPr>
          <p:nvPr>
            <p:ph sz="half" idx="1"/>
          </p:nvPr>
        </p:nvSpPr>
        <p:spPr>
          <a:xfrm>
            <a:off x="626728" y="1700784"/>
            <a:ext cx="3863626" cy="4351338"/>
          </a:xfrm>
        </p:spPr>
        <p:txBody>
          <a:bodyPr/>
          <a:lstStyle/>
          <a:p>
            <a:r>
              <a:rPr lang="en-US" sz="2000"/>
              <a:t>Outbound:</a:t>
            </a:r>
          </a:p>
          <a:p>
            <a:pPr lvl="1"/>
            <a:r>
              <a:rPr lang="en-US" sz="1600"/>
              <a:t>SNAT behind external interface public IP</a:t>
            </a:r>
          </a:p>
          <a:p>
            <a:r>
              <a:rPr lang="en-US" sz="2000"/>
              <a:t>Inbound:</a:t>
            </a:r>
          </a:p>
          <a:p>
            <a:pPr lvl="1"/>
            <a:r>
              <a:rPr lang="en-US" sz="1600"/>
              <a:t>DNAT by Azure from external interface public IP to private IP. Then DNAT from private IP to VM IP. Source remains unchanged.</a:t>
            </a:r>
          </a:p>
          <a:p>
            <a:r>
              <a:rPr lang="en-US" sz="2000"/>
              <a:t>Internal:</a:t>
            </a:r>
          </a:p>
          <a:p>
            <a:pPr lvl="1"/>
            <a:r>
              <a:rPr lang="en-US" sz="1600"/>
              <a:t>No NAT</a:t>
            </a:r>
          </a:p>
          <a:p>
            <a:r>
              <a:rPr lang="en-US" sz="2000"/>
              <a:t>Upgrades will cause disruption</a:t>
            </a:r>
          </a:p>
          <a:p>
            <a:r>
              <a:rPr lang="en-US" sz="2000"/>
              <a:t>SLA: </a:t>
            </a:r>
          </a:p>
          <a:p>
            <a:pPr lvl="1"/>
            <a:r>
              <a:rPr lang="en-US" sz="1600"/>
              <a:t>99,9% w. Premium Storage</a:t>
            </a:r>
          </a:p>
        </p:txBody>
      </p:sp>
      <p:sp>
        <p:nvSpPr>
          <p:cNvPr id="2" name="Title 1">
            <a:extLst>
              <a:ext uri="{FF2B5EF4-FFF2-40B4-BE49-F238E27FC236}">
                <a16:creationId xmlns:a16="http://schemas.microsoft.com/office/drawing/2014/main" id="{9491E5DD-44C9-7849-BF2D-55A8767F571A}"/>
              </a:ext>
            </a:extLst>
          </p:cNvPr>
          <p:cNvSpPr>
            <a:spLocks noGrp="1"/>
          </p:cNvSpPr>
          <p:nvPr>
            <p:ph type="title"/>
          </p:nvPr>
        </p:nvSpPr>
        <p:spPr/>
        <p:txBody>
          <a:bodyPr/>
          <a:lstStyle/>
          <a:p>
            <a:r>
              <a:rPr lang="sv-SE" err="1"/>
              <a:t>Single</a:t>
            </a:r>
            <a:r>
              <a:rPr lang="sv-SE"/>
              <a:t> VM</a:t>
            </a:r>
          </a:p>
        </p:txBody>
      </p:sp>
      <p:grpSp>
        <p:nvGrpSpPr>
          <p:cNvPr id="16" name="Group 8">
            <a:extLst>
              <a:ext uri="{FF2B5EF4-FFF2-40B4-BE49-F238E27FC236}">
                <a16:creationId xmlns:a16="http://schemas.microsoft.com/office/drawing/2014/main" id="{A694DC32-E399-0C4E-AF0B-D5995FC43278}"/>
              </a:ext>
            </a:extLst>
          </p:cNvPr>
          <p:cNvGrpSpPr>
            <a:grpSpLocks/>
          </p:cNvGrpSpPr>
          <p:nvPr/>
        </p:nvGrpSpPr>
        <p:grpSpPr bwMode="auto">
          <a:xfrm>
            <a:off x="4687297" y="1267139"/>
            <a:ext cx="1541328" cy="917669"/>
            <a:chOff x="3731381" y="3981784"/>
            <a:chExt cx="707235" cy="455950"/>
          </a:xfrm>
        </p:grpSpPr>
        <p:pic>
          <p:nvPicPr>
            <p:cNvPr id="17" name="Picture 70">
              <a:extLst>
                <a:ext uri="{FF2B5EF4-FFF2-40B4-BE49-F238E27FC236}">
                  <a16:creationId xmlns:a16="http://schemas.microsoft.com/office/drawing/2014/main" id="{E2C96EF4-AE7D-5646-B8D9-8214114A80C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31381" y="3981784"/>
              <a:ext cx="707235" cy="455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Box 72">
              <a:extLst>
                <a:ext uri="{FF2B5EF4-FFF2-40B4-BE49-F238E27FC236}">
                  <a16:creationId xmlns:a16="http://schemas.microsoft.com/office/drawing/2014/main" id="{7FBAF4D9-1B19-4F41-A655-6071B28BA39C}"/>
                </a:ext>
              </a:extLst>
            </p:cNvPr>
            <p:cNvSpPr txBox="1">
              <a:spLocks noChangeArrowheads="1"/>
            </p:cNvSpPr>
            <p:nvPr/>
          </p:nvSpPr>
          <p:spPr bwMode="auto">
            <a:xfrm>
              <a:off x="3773055" y="4149676"/>
              <a:ext cx="618676" cy="1146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900" b="1">
                <a:solidFill>
                  <a:schemeClr val="bg1"/>
                </a:solidFill>
                <a:cs typeface="Helvetica 55 Roman" charset="0"/>
              </a:endParaRPr>
            </a:p>
          </p:txBody>
        </p:sp>
      </p:grpSp>
      <p:pic>
        <p:nvPicPr>
          <p:cNvPr id="35" name="Picture 34">
            <a:extLst>
              <a:ext uri="{FF2B5EF4-FFF2-40B4-BE49-F238E27FC236}">
                <a16:creationId xmlns:a16="http://schemas.microsoft.com/office/drawing/2014/main" id="{3B28BD87-C41B-004E-A672-AAF785C86E06}"/>
              </a:ext>
            </a:extLst>
          </p:cNvPr>
          <p:cNvPicPr>
            <a:picLocks noChangeAspect="1"/>
          </p:cNvPicPr>
          <p:nvPr/>
        </p:nvPicPr>
        <p:blipFill>
          <a:blip r:embed="rId4"/>
          <a:stretch>
            <a:fillRect/>
          </a:stretch>
        </p:blipFill>
        <p:spPr>
          <a:xfrm>
            <a:off x="5381557" y="5172025"/>
            <a:ext cx="574424" cy="574424"/>
          </a:xfrm>
          <a:prstGeom prst="rect">
            <a:avLst/>
          </a:prstGeom>
        </p:spPr>
      </p:pic>
      <p:sp>
        <p:nvSpPr>
          <p:cNvPr id="50" name="Rectangle 49">
            <a:extLst>
              <a:ext uri="{FF2B5EF4-FFF2-40B4-BE49-F238E27FC236}">
                <a16:creationId xmlns:a16="http://schemas.microsoft.com/office/drawing/2014/main" id="{BCE0CCCA-0184-014C-92AB-9B7C6122B352}"/>
              </a:ext>
            </a:extLst>
          </p:cNvPr>
          <p:cNvSpPr/>
          <p:nvPr/>
        </p:nvSpPr>
        <p:spPr>
          <a:xfrm>
            <a:off x="5892659" y="1892262"/>
            <a:ext cx="6021640" cy="3443511"/>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51" name="TextBox 50">
            <a:extLst>
              <a:ext uri="{FF2B5EF4-FFF2-40B4-BE49-F238E27FC236}">
                <a16:creationId xmlns:a16="http://schemas.microsoft.com/office/drawing/2014/main" id="{395517B3-F8A4-3540-A3A5-F7E13F726D65}"/>
              </a:ext>
            </a:extLst>
          </p:cNvPr>
          <p:cNvSpPr txBox="1"/>
          <p:nvPr/>
        </p:nvSpPr>
        <p:spPr>
          <a:xfrm>
            <a:off x="6017766" y="5027526"/>
            <a:ext cx="1643591" cy="245837"/>
          </a:xfrm>
          <a:prstGeom prst="rect">
            <a:avLst/>
          </a:prstGeom>
          <a:noFill/>
        </p:spPr>
        <p:txBody>
          <a:bodyPr wrap="square" rtlCol="0">
            <a:spAutoFit/>
          </a:bodyPr>
          <a:lstStyle/>
          <a:p>
            <a:pPr defTabSz="457189">
              <a:lnSpc>
                <a:spcPct val="95000"/>
              </a:lnSpc>
              <a:spcAft>
                <a:spcPts val="600"/>
              </a:spcAft>
            </a:pPr>
            <a:r>
              <a:rPr lang="sv-SE" sz="1050" dirty="0" err="1">
                <a:cs typeface="Arial" panose="020B0604020202020204" pitchFamily="34" charset="0"/>
              </a:rPr>
              <a:t>Virtual</a:t>
            </a:r>
            <a:r>
              <a:rPr lang="sv-SE" sz="1050" dirty="0">
                <a:cs typeface="Arial" panose="020B0604020202020204" pitchFamily="34" charset="0"/>
              </a:rPr>
              <a:t> Network - VNET</a:t>
            </a:r>
          </a:p>
        </p:txBody>
      </p:sp>
      <p:sp>
        <p:nvSpPr>
          <p:cNvPr id="74" name="TextBox 73">
            <a:extLst>
              <a:ext uri="{FF2B5EF4-FFF2-40B4-BE49-F238E27FC236}">
                <a16:creationId xmlns:a16="http://schemas.microsoft.com/office/drawing/2014/main" id="{4FECD845-E11D-624E-AC90-987CFBA104A0}"/>
              </a:ext>
            </a:extLst>
          </p:cNvPr>
          <p:cNvSpPr txBox="1"/>
          <p:nvPr/>
        </p:nvSpPr>
        <p:spPr>
          <a:xfrm>
            <a:off x="6084685" y="2017817"/>
            <a:ext cx="1281548"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External</a:t>
            </a:r>
            <a:endParaRPr lang="sv-SE" sz="1050">
              <a:cs typeface="Arial" panose="020B0604020202020204" pitchFamily="34" charset="0"/>
            </a:endParaRPr>
          </a:p>
        </p:txBody>
      </p:sp>
      <p:sp>
        <p:nvSpPr>
          <p:cNvPr id="86" name="TextBox 85">
            <a:extLst>
              <a:ext uri="{FF2B5EF4-FFF2-40B4-BE49-F238E27FC236}">
                <a16:creationId xmlns:a16="http://schemas.microsoft.com/office/drawing/2014/main" id="{D7A99D2E-F37F-C44F-BE0E-6AEB513718F5}"/>
              </a:ext>
            </a:extLst>
          </p:cNvPr>
          <p:cNvSpPr txBox="1"/>
          <p:nvPr/>
        </p:nvSpPr>
        <p:spPr>
          <a:xfrm>
            <a:off x="8010142" y="2013018"/>
            <a:ext cx="1148232"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Internal</a:t>
            </a:r>
            <a:endParaRPr lang="sv-SE" sz="1050">
              <a:cs typeface="Arial" panose="020B0604020202020204" pitchFamily="34" charset="0"/>
            </a:endParaRPr>
          </a:p>
        </p:txBody>
      </p:sp>
      <p:sp>
        <p:nvSpPr>
          <p:cNvPr id="91" name="Rectangle 90">
            <a:extLst>
              <a:ext uri="{FF2B5EF4-FFF2-40B4-BE49-F238E27FC236}">
                <a16:creationId xmlns:a16="http://schemas.microsoft.com/office/drawing/2014/main" id="{DC77EBCE-FCC0-6346-8E72-F1C82C5F192C}"/>
              </a:ext>
            </a:extLst>
          </p:cNvPr>
          <p:cNvSpPr/>
          <p:nvPr/>
        </p:nvSpPr>
        <p:spPr>
          <a:xfrm>
            <a:off x="9952723" y="1998796"/>
            <a:ext cx="1754965" cy="13645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92" name="TextBox 91">
            <a:extLst>
              <a:ext uri="{FF2B5EF4-FFF2-40B4-BE49-F238E27FC236}">
                <a16:creationId xmlns:a16="http://schemas.microsoft.com/office/drawing/2014/main" id="{946E588A-7FB0-6A42-82F7-99BBC275AEE0}"/>
              </a:ext>
            </a:extLst>
          </p:cNvPr>
          <p:cNvSpPr txBox="1"/>
          <p:nvPr/>
        </p:nvSpPr>
        <p:spPr>
          <a:xfrm>
            <a:off x="9970859" y="2001930"/>
            <a:ext cx="1311515"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backend</a:t>
            </a:r>
            <a:r>
              <a:rPr lang="sv-SE" sz="1050">
                <a:cs typeface="Arial" panose="020B0604020202020204" pitchFamily="34" charset="0"/>
              </a:rPr>
              <a:t> 1</a:t>
            </a:r>
          </a:p>
        </p:txBody>
      </p:sp>
      <p:pic>
        <p:nvPicPr>
          <p:cNvPr id="93" name="Picture 6" descr="Generic_VM_Flat.png">
            <a:extLst>
              <a:ext uri="{FF2B5EF4-FFF2-40B4-BE49-F238E27FC236}">
                <a16:creationId xmlns:a16="http://schemas.microsoft.com/office/drawing/2014/main" id="{863CECEB-1591-534F-9BFB-9E50AA64D8F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130627" y="2395120"/>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4" name="Picture 6" descr="Generic_VM_Flat.png">
            <a:extLst>
              <a:ext uri="{FF2B5EF4-FFF2-40B4-BE49-F238E27FC236}">
                <a16:creationId xmlns:a16="http://schemas.microsoft.com/office/drawing/2014/main" id="{6B841928-4A15-AE47-B8C9-82F17B0BD4E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578384" y="2446581"/>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Rectangle 18">
            <a:extLst>
              <a:ext uri="{FF2B5EF4-FFF2-40B4-BE49-F238E27FC236}">
                <a16:creationId xmlns:a16="http://schemas.microsoft.com/office/drawing/2014/main" id="{DF16C4A1-B7AA-854B-90D1-2C12887152A7}"/>
              </a:ext>
            </a:extLst>
          </p:cNvPr>
          <p:cNvSpPr/>
          <p:nvPr/>
        </p:nvSpPr>
        <p:spPr>
          <a:xfrm rot="2699826">
            <a:off x="-1037644" y="4165473"/>
            <a:ext cx="309532" cy="3322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90" name="Picture 89">
            <a:extLst>
              <a:ext uri="{FF2B5EF4-FFF2-40B4-BE49-F238E27FC236}">
                <a16:creationId xmlns:a16="http://schemas.microsoft.com/office/drawing/2014/main" id="{4C73840E-9535-674F-8B82-5EC7469CA3A6}"/>
              </a:ext>
            </a:extLst>
          </p:cNvPr>
          <p:cNvPicPr>
            <a:picLocks noChangeAspect="1"/>
          </p:cNvPicPr>
          <p:nvPr/>
        </p:nvPicPr>
        <p:blipFill>
          <a:blip r:embed="rId6"/>
          <a:stretch>
            <a:fillRect/>
          </a:stretch>
        </p:blipFill>
        <p:spPr>
          <a:xfrm>
            <a:off x="-1100769" y="3537169"/>
            <a:ext cx="479569" cy="479569"/>
          </a:xfrm>
          <a:prstGeom prst="rect">
            <a:avLst/>
          </a:prstGeom>
        </p:spPr>
      </p:pic>
      <p:sp>
        <p:nvSpPr>
          <p:cNvPr id="95" name="Rectangle 94">
            <a:extLst>
              <a:ext uri="{FF2B5EF4-FFF2-40B4-BE49-F238E27FC236}">
                <a16:creationId xmlns:a16="http://schemas.microsoft.com/office/drawing/2014/main" id="{C857E375-10EB-234D-9E3E-B0C9C4D22838}"/>
              </a:ext>
            </a:extLst>
          </p:cNvPr>
          <p:cNvSpPr/>
          <p:nvPr/>
        </p:nvSpPr>
        <p:spPr>
          <a:xfrm>
            <a:off x="8016659" y="1998795"/>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sp>
        <p:nvSpPr>
          <p:cNvPr id="98" name="Rectangle 97">
            <a:extLst>
              <a:ext uri="{FF2B5EF4-FFF2-40B4-BE49-F238E27FC236}">
                <a16:creationId xmlns:a16="http://schemas.microsoft.com/office/drawing/2014/main" id="{074A8CA9-68EF-E046-BABF-7D9983CAFB51}"/>
              </a:ext>
            </a:extLst>
          </p:cNvPr>
          <p:cNvSpPr/>
          <p:nvPr/>
        </p:nvSpPr>
        <p:spPr>
          <a:xfrm>
            <a:off x="6097498" y="1998696"/>
            <a:ext cx="1754965" cy="2848503"/>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99" name="Picture 6" descr="Generic_VM_Flat.png">
            <a:extLst>
              <a:ext uri="{FF2B5EF4-FFF2-40B4-BE49-F238E27FC236}">
                <a16:creationId xmlns:a16="http://schemas.microsoft.com/office/drawing/2014/main" id="{4AD1FC16-EAB3-4D4F-A006-28FCF207DAD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121341" y="1824096"/>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8" name="Picture 117">
            <a:extLst>
              <a:ext uri="{FF2B5EF4-FFF2-40B4-BE49-F238E27FC236}">
                <a16:creationId xmlns:a16="http://schemas.microsoft.com/office/drawing/2014/main" id="{43037D76-C165-2940-8BAD-CB755E74D8BC}"/>
              </a:ext>
            </a:extLst>
          </p:cNvPr>
          <p:cNvPicPr>
            <a:picLocks noChangeAspect="1"/>
          </p:cNvPicPr>
          <p:nvPr/>
        </p:nvPicPr>
        <p:blipFill>
          <a:blip r:embed="rId7"/>
          <a:stretch>
            <a:fillRect/>
          </a:stretch>
        </p:blipFill>
        <p:spPr>
          <a:xfrm>
            <a:off x="9983485" y="3073888"/>
            <a:ext cx="249848" cy="250894"/>
          </a:xfrm>
          <a:prstGeom prst="rect">
            <a:avLst/>
          </a:prstGeom>
        </p:spPr>
      </p:pic>
      <p:pic>
        <p:nvPicPr>
          <p:cNvPr id="120" name="Picture 119" descr="azure-logo.emf">
            <a:extLst>
              <a:ext uri="{FF2B5EF4-FFF2-40B4-BE49-F238E27FC236}">
                <a16:creationId xmlns:a16="http://schemas.microsoft.com/office/drawing/2014/main" id="{ECBD1765-F0A0-C34F-B3A3-F4A2830125D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92191" y="5314185"/>
            <a:ext cx="370754" cy="290103"/>
          </a:xfrm>
          <a:prstGeom prst="rect">
            <a:avLst/>
          </a:prstGeom>
        </p:spPr>
      </p:pic>
      <p:pic>
        <p:nvPicPr>
          <p:cNvPr id="46" name="Picture 45">
            <a:extLst>
              <a:ext uri="{FF2B5EF4-FFF2-40B4-BE49-F238E27FC236}">
                <a16:creationId xmlns:a16="http://schemas.microsoft.com/office/drawing/2014/main" id="{B4561664-C1F6-104D-A7A0-B0C1F2280B92}"/>
              </a:ext>
            </a:extLst>
          </p:cNvPr>
          <p:cNvPicPr>
            <a:picLocks noChangeAspect="1"/>
          </p:cNvPicPr>
          <p:nvPr/>
        </p:nvPicPr>
        <p:blipFill>
          <a:blip r:embed="rId6"/>
          <a:stretch>
            <a:fillRect/>
          </a:stretch>
        </p:blipFill>
        <p:spPr>
          <a:xfrm>
            <a:off x="-1130627" y="3018521"/>
            <a:ext cx="461433" cy="461433"/>
          </a:xfrm>
          <a:prstGeom prst="rect">
            <a:avLst/>
          </a:prstGeom>
        </p:spPr>
      </p:pic>
      <p:pic>
        <p:nvPicPr>
          <p:cNvPr id="48" name="Picture 276">
            <a:extLst>
              <a:ext uri="{FF2B5EF4-FFF2-40B4-BE49-F238E27FC236}">
                <a16:creationId xmlns:a16="http://schemas.microsoft.com/office/drawing/2014/main" id="{BA2859AE-615C-8B41-80B3-124F6D825AB1}"/>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7713414" y="3199335"/>
            <a:ext cx="459196" cy="459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9" name="Rectangle 48">
            <a:extLst>
              <a:ext uri="{FF2B5EF4-FFF2-40B4-BE49-F238E27FC236}">
                <a16:creationId xmlns:a16="http://schemas.microsoft.com/office/drawing/2014/main" id="{D19CA5F9-F1EF-2446-9BE0-7509F89FD787}"/>
              </a:ext>
            </a:extLst>
          </p:cNvPr>
          <p:cNvSpPr/>
          <p:nvPr/>
        </p:nvSpPr>
        <p:spPr>
          <a:xfrm>
            <a:off x="9952721" y="3468170"/>
            <a:ext cx="1754965" cy="1364690"/>
          </a:xfrm>
          <a:prstGeom prst="rect">
            <a:avLst/>
          </a:prstGeom>
          <a:no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sv-SE" sz="1400" err="1"/>
          </a:p>
        </p:txBody>
      </p:sp>
      <p:pic>
        <p:nvPicPr>
          <p:cNvPr id="52" name="Picture 51">
            <a:extLst>
              <a:ext uri="{FF2B5EF4-FFF2-40B4-BE49-F238E27FC236}">
                <a16:creationId xmlns:a16="http://schemas.microsoft.com/office/drawing/2014/main" id="{07E89577-1719-DA47-B430-6531D05F3999}"/>
              </a:ext>
            </a:extLst>
          </p:cNvPr>
          <p:cNvPicPr>
            <a:picLocks noChangeAspect="1"/>
          </p:cNvPicPr>
          <p:nvPr/>
        </p:nvPicPr>
        <p:blipFill>
          <a:blip r:embed="rId7"/>
          <a:stretch>
            <a:fillRect/>
          </a:stretch>
        </p:blipFill>
        <p:spPr>
          <a:xfrm>
            <a:off x="9983485" y="4536965"/>
            <a:ext cx="249848" cy="250894"/>
          </a:xfrm>
          <a:prstGeom prst="rect">
            <a:avLst/>
          </a:prstGeom>
        </p:spPr>
      </p:pic>
      <p:sp>
        <p:nvSpPr>
          <p:cNvPr id="53" name="TextBox 52">
            <a:extLst>
              <a:ext uri="{FF2B5EF4-FFF2-40B4-BE49-F238E27FC236}">
                <a16:creationId xmlns:a16="http://schemas.microsoft.com/office/drawing/2014/main" id="{B6164201-8AC5-7445-95F3-C63A2940873B}"/>
              </a:ext>
            </a:extLst>
          </p:cNvPr>
          <p:cNvSpPr txBox="1"/>
          <p:nvPr/>
        </p:nvSpPr>
        <p:spPr>
          <a:xfrm>
            <a:off x="9983485" y="3479954"/>
            <a:ext cx="1311515" cy="245837"/>
          </a:xfrm>
          <a:prstGeom prst="rect">
            <a:avLst/>
          </a:prstGeom>
          <a:noFill/>
        </p:spPr>
        <p:txBody>
          <a:bodyPr wrap="square" rtlCol="0">
            <a:spAutoFit/>
          </a:bodyPr>
          <a:lstStyle/>
          <a:p>
            <a:pPr defTabSz="457189">
              <a:lnSpc>
                <a:spcPct val="95000"/>
              </a:lnSpc>
              <a:spcAft>
                <a:spcPts val="600"/>
              </a:spcAft>
            </a:pPr>
            <a:r>
              <a:rPr lang="sv-SE" sz="1050" err="1">
                <a:cs typeface="Arial" panose="020B0604020202020204" pitchFamily="34" charset="0"/>
              </a:rPr>
              <a:t>Subnet</a:t>
            </a:r>
            <a:r>
              <a:rPr lang="sv-SE" sz="1050">
                <a:cs typeface="Arial" panose="020B0604020202020204" pitchFamily="34" charset="0"/>
              </a:rPr>
              <a:t> </a:t>
            </a:r>
            <a:r>
              <a:rPr lang="sv-SE" sz="1050" err="1">
                <a:cs typeface="Arial" panose="020B0604020202020204" pitchFamily="34" charset="0"/>
              </a:rPr>
              <a:t>backend</a:t>
            </a:r>
            <a:r>
              <a:rPr lang="sv-SE" sz="1050">
                <a:cs typeface="Arial" panose="020B0604020202020204" pitchFamily="34" charset="0"/>
              </a:rPr>
              <a:t> 2</a:t>
            </a:r>
          </a:p>
        </p:txBody>
      </p:sp>
      <p:pic>
        <p:nvPicPr>
          <p:cNvPr id="54" name="Picture 6" descr="Generic_VM_Flat.png">
            <a:extLst>
              <a:ext uri="{FF2B5EF4-FFF2-40B4-BE49-F238E27FC236}">
                <a16:creationId xmlns:a16="http://schemas.microsoft.com/office/drawing/2014/main" id="{8282740D-72CE-554F-9722-D6708317C82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578385" y="3920269"/>
            <a:ext cx="503635" cy="50588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5" name="Picture 54" descr="azure-1.emf">
            <a:extLst>
              <a:ext uri="{FF2B5EF4-FFF2-40B4-BE49-F238E27FC236}">
                <a16:creationId xmlns:a16="http://schemas.microsoft.com/office/drawing/2014/main" id="{9F0C32F5-4140-E548-BB9B-532E18D5D76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668960" y="933009"/>
            <a:ext cx="1126473" cy="596984"/>
          </a:xfrm>
          <a:prstGeom prst="rect">
            <a:avLst/>
          </a:prstGeom>
        </p:spPr>
      </p:pic>
    </p:spTree>
    <p:extLst>
      <p:ext uri="{BB962C8B-B14F-4D97-AF65-F5344CB8AC3E}">
        <p14:creationId xmlns:p14="http://schemas.microsoft.com/office/powerpoint/2010/main" val="2915450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EE733-B5E1-C94A-B911-73FF745AC797}"/>
              </a:ext>
            </a:extLst>
          </p:cNvPr>
          <p:cNvSpPr>
            <a:spLocks noGrp="1"/>
          </p:cNvSpPr>
          <p:nvPr>
            <p:ph type="ctrTitle"/>
          </p:nvPr>
        </p:nvSpPr>
        <p:spPr/>
        <p:txBody>
          <a:bodyPr/>
          <a:lstStyle/>
          <a:p>
            <a:r>
              <a:rPr lang="en-US"/>
              <a:t>Active Passive </a:t>
            </a:r>
            <a:br>
              <a:rPr lang="en-US"/>
            </a:br>
            <a:r>
              <a:rPr lang="en-US"/>
              <a:t>with UDR and PIP shifting</a:t>
            </a:r>
          </a:p>
        </p:txBody>
      </p:sp>
    </p:spTree>
    <p:extLst>
      <p:ext uri="{BB962C8B-B14F-4D97-AF65-F5344CB8AC3E}">
        <p14:creationId xmlns:p14="http://schemas.microsoft.com/office/powerpoint/2010/main" val="2951442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ortinet Theme">
  <a:themeElements>
    <a:clrScheme name="Custom 167">
      <a:dk1>
        <a:srgbClr val="253746"/>
      </a:dk1>
      <a:lt1>
        <a:srgbClr val="FFFFFF"/>
      </a:lt1>
      <a:dk2>
        <a:srgbClr val="003E51"/>
      </a:dk2>
      <a:lt2>
        <a:srgbClr val="6AD1E3"/>
      </a:lt2>
      <a:accent1>
        <a:srgbClr val="651D32"/>
      </a:accent1>
      <a:accent2>
        <a:srgbClr val="0071CE"/>
      </a:accent2>
      <a:accent3>
        <a:srgbClr val="002D74"/>
      </a:accent3>
      <a:accent4>
        <a:srgbClr val="9164CC"/>
      </a:accent4>
      <a:accent5>
        <a:srgbClr val="24135F"/>
      </a:accent5>
      <a:accent6>
        <a:srgbClr val="DA291C"/>
      </a:accent6>
      <a:hlink>
        <a:srgbClr val="0071CE"/>
      </a:hlink>
      <a:folHlink>
        <a:srgbClr val="9163C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6"/>
        </a:solidFill>
        <a:ln>
          <a:solidFill>
            <a:schemeClr val="accent6"/>
          </a:solidFill>
        </a:ln>
      </a:spPr>
      <a:bodyPr rtlCol="0" anchor="ctr"/>
      <a:lstStyle>
        <a:defPPr algn="ctr">
          <a:lnSpc>
            <a:spcPct val="90000"/>
          </a:lnSpc>
          <a:spcBef>
            <a:spcPts val="300"/>
          </a:spcBef>
          <a:defRPr sz="14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6"/>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ctr" defTabSz="457189">
          <a:lnSpc>
            <a:spcPct val="95000"/>
          </a:lnSpc>
          <a:spcAft>
            <a:spcPts val="600"/>
          </a:spcAft>
          <a:defRPr sz="1400" dirty="0" smtClean="0">
            <a:solidFill>
              <a:srgbClr val="000000"/>
            </a:solidFill>
            <a:cs typeface="Arial" panose="020B0604020202020204" pitchFamily="34" charset="0"/>
          </a:defRPr>
        </a:defPPr>
      </a:lstStyle>
    </a:txDef>
  </a:objectDefaults>
  <a:extraClrSchemeLst/>
  <a:extLst>
    <a:ext uri="{05A4C25C-085E-4340-85A3-A5531E510DB2}">
      <thm15:themeFamily xmlns:thm15="http://schemas.microsoft.com/office/thememl/2012/main" name="Presentation2" id="{0A87B996-0F7D-0B4C-AE60-DDA80FF33A7A}" vid="{0F1DD611-4A27-5E47-9F79-5E28042758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15590</TotalTime>
  <Words>4146</Words>
  <Application>Microsoft Macintosh PowerPoint</Application>
  <PresentationFormat>Widescreen</PresentationFormat>
  <Paragraphs>569</Paragraphs>
  <Slides>43</Slides>
  <Notes>37</Notes>
  <HiddenSlides>3</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ＭＳ Ｐゴシック</vt:lpstr>
      <vt:lpstr>Arial</vt:lpstr>
      <vt:lpstr>Calibri</vt:lpstr>
      <vt:lpstr>Calibri Light</vt:lpstr>
      <vt:lpstr>Courier New</vt:lpstr>
      <vt:lpstr>Helvetica 55 Roman</vt:lpstr>
      <vt:lpstr>Myriad Pro Light</vt:lpstr>
      <vt:lpstr>Fortinet Theme</vt:lpstr>
      <vt:lpstr>FortiGate on Microsoft Azure</vt:lpstr>
      <vt:lpstr>High availability and resiliency </vt:lpstr>
      <vt:lpstr>High availability and resiliency </vt:lpstr>
      <vt:lpstr>Azure resources information</vt:lpstr>
      <vt:lpstr>Public IP, private IP, public IP prefix</vt:lpstr>
      <vt:lpstr>Azure Load Balancer</vt:lpstr>
      <vt:lpstr>Single VM</vt:lpstr>
      <vt:lpstr>Single VM</vt:lpstr>
      <vt:lpstr>Active Passive  with UDR and PIP shifting</vt:lpstr>
      <vt:lpstr>Active Passive</vt:lpstr>
      <vt:lpstr>Active Passive</vt:lpstr>
      <vt:lpstr>Active Passive</vt:lpstr>
      <vt:lpstr>No PIP attached to MGMT NIC4</vt:lpstr>
      <vt:lpstr>No PIP attached to MGMT NIC4</vt:lpstr>
      <vt:lpstr>Active Passive</vt:lpstr>
      <vt:lpstr>Active Passive</vt:lpstr>
      <vt:lpstr>Active Passive</vt:lpstr>
      <vt:lpstr>Active Passive</vt:lpstr>
      <vt:lpstr>Active Passive  with Standard Load Balancer</vt:lpstr>
      <vt:lpstr>Active Passive with Azure Standard Load Balancer</vt:lpstr>
      <vt:lpstr>Active Passive with Azure Standard Load Balancer</vt:lpstr>
      <vt:lpstr>Active Passive with Azure Standard Load Balancer</vt:lpstr>
      <vt:lpstr>No PIP attached to MGMT NIC4</vt:lpstr>
      <vt:lpstr>Active Passive</vt:lpstr>
      <vt:lpstr>Active Passive with Azure Standard Load Balancer</vt:lpstr>
      <vt:lpstr>Active Passive with Azure Standard Load Balancer</vt:lpstr>
      <vt:lpstr>Active Passive with Azure Standard Load Balancer</vt:lpstr>
      <vt:lpstr>Active Active with Standard Load Balancer</vt:lpstr>
      <vt:lpstr>Active Active with Azure Standard Load Balancer</vt:lpstr>
      <vt:lpstr>Active Active with Azure Standard Load Balancer</vt:lpstr>
      <vt:lpstr>Active Active with Azure Standard Load Balancer</vt:lpstr>
      <vt:lpstr>Active Active with Azure Standard Load Balancer</vt:lpstr>
      <vt:lpstr>Active Active</vt:lpstr>
      <vt:lpstr>Active Active with Azure Standard Load Balancer</vt:lpstr>
      <vt:lpstr>Active Active with Azure Standard Load Balancer</vt:lpstr>
      <vt:lpstr>Active Active with Azure Standard Load Balancer</vt:lpstr>
      <vt:lpstr>PowerPoint Presentation</vt:lpstr>
      <vt:lpstr>Active - Passive</vt:lpstr>
      <vt:lpstr>Active - Active</vt:lpstr>
      <vt:lpstr>Active/Passive setup with Basic SKU PIP</vt:lpstr>
      <vt:lpstr>VNET Peering</vt:lpstr>
      <vt:lpstr>VNET Peering</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Use this Template</dc:title>
  <dc:subject/>
  <dc:creator>Microsoft Office User</dc:creator>
  <cp:keywords/>
  <dc:description/>
  <cp:lastModifiedBy>Microsoft Office User</cp:lastModifiedBy>
  <cp:revision>329</cp:revision>
  <dcterms:created xsi:type="dcterms:W3CDTF">2019-01-23T23:41:37Z</dcterms:created>
  <dcterms:modified xsi:type="dcterms:W3CDTF">2019-07-09T11:01:01Z</dcterms:modified>
  <cp:category/>
</cp:coreProperties>
</file>

<file path=docProps/thumbnail.jpeg>
</file>